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tiff" ContentType="image/tiff"/>
  <Default Extension="rels" ContentType="application/vnd.openxmlformats-package.relationships+xml"/>
  <Default Extension="vml" ContentType="application/vnd.openxmlformats-officedocument.vmlDrawing"/>
  <Default Extension="gif" ContentType="image/gif"/>
  <Default Extension="wmf" ContentType="image/x-wm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 id="2147483696" r:id="rId3"/>
    <p:sldMasterId id="2147483708" r:id="rId4"/>
    <p:sldMasterId id="2147483720" r:id="rId5"/>
    <p:sldMasterId id="2147483732" r:id="rId6"/>
    <p:sldMasterId id="2147483744" r:id="rId7"/>
  </p:sldMasterIdLst>
  <p:notesMasterIdLst>
    <p:notesMasterId r:id="rId63"/>
  </p:notesMasterIdLst>
  <p:sldIdLst>
    <p:sldId id="257" r:id="rId8"/>
    <p:sldId id="261" r:id="rId9"/>
    <p:sldId id="311" r:id="rId10"/>
    <p:sldId id="312" r:id="rId11"/>
    <p:sldId id="262" r:id="rId12"/>
    <p:sldId id="313" r:id="rId13"/>
    <p:sldId id="263" r:id="rId14"/>
    <p:sldId id="264" r:id="rId15"/>
    <p:sldId id="265" r:id="rId16"/>
    <p:sldId id="266" r:id="rId17"/>
    <p:sldId id="267" r:id="rId18"/>
    <p:sldId id="268" r:id="rId19"/>
    <p:sldId id="314" r:id="rId20"/>
    <p:sldId id="317" r:id="rId21"/>
    <p:sldId id="315" r:id="rId22"/>
    <p:sldId id="316" r:id="rId23"/>
    <p:sldId id="269" r:id="rId24"/>
    <p:sldId id="273" r:id="rId25"/>
    <p:sldId id="274" r:id="rId26"/>
    <p:sldId id="275" r:id="rId27"/>
    <p:sldId id="276" r:id="rId28"/>
    <p:sldId id="277" r:id="rId29"/>
    <p:sldId id="278" r:id="rId30"/>
    <p:sldId id="279" r:id="rId31"/>
    <p:sldId id="280" r:id="rId32"/>
    <p:sldId id="281" r:id="rId33"/>
    <p:sldId id="282" r:id="rId34"/>
    <p:sldId id="323" r:id="rId35"/>
    <p:sldId id="324" r:id="rId36"/>
    <p:sldId id="325" r:id="rId37"/>
    <p:sldId id="283" r:id="rId38"/>
    <p:sldId id="284" r:id="rId39"/>
    <p:sldId id="285" r:id="rId40"/>
    <p:sldId id="286" r:id="rId41"/>
    <p:sldId id="321" r:id="rId42"/>
    <p:sldId id="322" r:id="rId43"/>
    <p:sldId id="287" r:id="rId44"/>
    <p:sldId id="289" r:id="rId45"/>
    <p:sldId id="290" r:id="rId46"/>
    <p:sldId id="291" r:id="rId47"/>
    <p:sldId id="292" r:id="rId48"/>
    <p:sldId id="294" r:id="rId49"/>
    <p:sldId id="295"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4"/>
    <p:restoredTop sz="72953"/>
  </p:normalViewPr>
  <p:slideViewPr>
    <p:cSldViewPr>
      <p:cViewPr varScale="1">
        <p:scale>
          <a:sx n="76" d="100"/>
          <a:sy n="76" d="100"/>
        </p:scale>
        <p:origin x="1688" y="20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63" Type="http://schemas.openxmlformats.org/officeDocument/2006/relationships/notesMaster" Target="notesMasters/notesMaster1.xml"/><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 Target="slides/slide1.xml"/><Relationship Id="rId9" Type="http://schemas.openxmlformats.org/officeDocument/2006/relationships/slide" Target="slides/slide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6.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77E758-48E7-4174-9A92-DF58F8597CFE}" type="datetimeFigureOut">
              <a:rPr lang="en-US" smtClean="0"/>
              <a:t>9/28/17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2AA4796-B2B6-4C46-847F-070A49BBD36F}" type="slidenum">
              <a:rPr lang="en-US" smtClean="0"/>
              <a:t>‹#›</a:t>
            </a:fld>
            <a:endParaRPr lang="en-US"/>
          </a:p>
        </p:txBody>
      </p:sp>
    </p:spTree>
    <p:extLst>
      <p:ext uri="{BB962C8B-B14F-4D97-AF65-F5344CB8AC3E}">
        <p14:creationId xmlns:p14="http://schemas.microsoft.com/office/powerpoint/2010/main" val="1586975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 Id="rId3" Type="http://schemas.openxmlformats.org/officeDocument/2006/relationships/hyperlink" Target="https://en.wikipedia.org/wiki/Human_visual_system"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fld id="{5DBF3BD5-0385-E742-81CD-94CFE1B1DE6A}" type="slidenum">
              <a:rPr lang="en-US" altLang="en-US" b="0">
                <a:solidFill>
                  <a:srgbClr val="000000"/>
                </a:solidFill>
              </a:rPr>
              <a:pPr eaLnBrk="1" hangingPunct="1"/>
              <a:t>3</a:t>
            </a:fld>
            <a:endParaRPr lang="en-US" altLang="en-US" b="0">
              <a:solidFill>
                <a:srgbClr val="000000"/>
              </a:solidFill>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a:p>
        </p:txBody>
      </p:sp>
      <p:sp>
        <p:nvSpPr>
          <p:cNvPr id="104453" name="Footer Placeholder 1"/>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b="0"/>
              <a:t>CS376 Lecture 6: Color </a:t>
            </a:r>
          </a:p>
        </p:txBody>
      </p:sp>
    </p:spTree>
    <p:extLst>
      <p:ext uri="{BB962C8B-B14F-4D97-AF65-F5344CB8AC3E}">
        <p14:creationId xmlns:p14="http://schemas.microsoft.com/office/powerpoint/2010/main" val="579308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 inspired how we design for virtual reality and create environments</a:t>
            </a:r>
            <a:r>
              <a:rPr lang="en-US" baseline="0" dirty="0" smtClean="0"/>
              <a:t> enhance our perception of the world. That make us experience something we can’t in our real world.</a:t>
            </a:r>
            <a:endParaRPr lang="en-US" dirty="0"/>
          </a:p>
        </p:txBody>
      </p:sp>
      <p:sp>
        <p:nvSpPr>
          <p:cNvPr id="4" name="Slide Number Placeholder 3"/>
          <p:cNvSpPr>
            <a:spLocks noGrp="1"/>
          </p:cNvSpPr>
          <p:nvPr>
            <p:ph type="sldNum" sz="quarter" idx="10"/>
          </p:nvPr>
        </p:nvSpPr>
        <p:spPr/>
        <p:txBody>
          <a:bodyPr/>
          <a:lstStyle/>
          <a:p>
            <a:fld id="{62AA4796-B2B6-4C46-847F-070A49BBD36F}" type="slidenum">
              <a:rPr lang="en-US" smtClean="0"/>
              <a:t>14</a:t>
            </a:fld>
            <a:endParaRPr lang="en-US"/>
          </a:p>
        </p:txBody>
      </p:sp>
    </p:spTree>
    <p:extLst>
      <p:ext uri="{BB962C8B-B14F-4D97-AF65-F5344CB8AC3E}">
        <p14:creationId xmlns:p14="http://schemas.microsoft.com/office/powerpoint/2010/main" val="1421926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James </a:t>
            </a:r>
            <a:r>
              <a:rPr lang="en-US" dirty="0" err="1" smtClean="0"/>
              <a:t>Turrell</a:t>
            </a:r>
            <a:r>
              <a:rPr lang="en-US" dirty="0" smtClean="0"/>
              <a:t>, a Californian</a:t>
            </a:r>
            <a:r>
              <a:rPr lang="en-US" baseline="0" dirty="0" smtClean="0"/>
              <a:t> artist,</a:t>
            </a:r>
            <a:r>
              <a:rPr lang="en-US" dirty="0" smtClean="0"/>
              <a:t> used light</a:t>
            </a:r>
            <a:r>
              <a:rPr lang="en-US" baseline="0" dirty="0" smtClean="0"/>
              <a:t> and color to completely immerse people in a world where there was no depth perception.</a:t>
            </a:r>
            <a:endParaRPr lang="en-US" dirty="0"/>
          </a:p>
        </p:txBody>
      </p:sp>
      <p:sp>
        <p:nvSpPr>
          <p:cNvPr id="4" name="Slide Number Placeholder 3"/>
          <p:cNvSpPr>
            <a:spLocks noGrp="1"/>
          </p:cNvSpPr>
          <p:nvPr>
            <p:ph type="sldNum" sz="quarter" idx="10"/>
          </p:nvPr>
        </p:nvSpPr>
        <p:spPr/>
        <p:txBody>
          <a:bodyPr/>
          <a:lstStyle/>
          <a:p>
            <a:fld id="{62AA4796-B2B6-4C46-847F-070A49BBD36F}" type="slidenum">
              <a:rPr lang="en-US" smtClean="0"/>
              <a:t>15</a:t>
            </a:fld>
            <a:endParaRPr lang="en-US"/>
          </a:p>
        </p:txBody>
      </p:sp>
    </p:spTree>
    <p:extLst>
      <p:ext uri="{BB962C8B-B14F-4D97-AF65-F5344CB8AC3E}">
        <p14:creationId xmlns:p14="http://schemas.microsoft.com/office/powerpoint/2010/main" val="19879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AA4796-B2B6-4C46-847F-070A49BBD36F}" type="slidenum">
              <a:rPr lang="en-US" smtClean="0"/>
              <a:t>20</a:t>
            </a:fld>
            <a:endParaRPr lang="en-US"/>
          </a:p>
        </p:txBody>
      </p:sp>
    </p:spTree>
    <p:extLst>
      <p:ext uri="{BB962C8B-B14F-4D97-AF65-F5344CB8AC3E}">
        <p14:creationId xmlns:p14="http://schemas.microsoft.com/office/powerpoint/2010/main" val="1005225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C1A6E95C-691A-446B-A5BD-C89B355B84F9}" type="slidenum">
              <a:rPr lang="en-US">
                <a:solidFill>
                  <a:srgbClr val="000000"/>
                </a:solidFill>
              </a:rPr>
              <a:pPr/>
              <a:t>21</a:t>
            </a:fld>
            <a:endParaRPr lang="en-US">
              <a:solidFill>
                <a:srgbClr val="000000"/>
              </a:solidFill>
            </a:endParaRPr>
          </a:p>
        </p:txBody>
      </p:sp>
      <p:sp>
        <p:nvSpPr>
          <p:cNvPr id="250883" name="Rectangle 2"/>
          <p:cNvSpPr>
            <a:spLocks noGrp="1" noRot="1" noChangeAspect="1" noChangeArrowheads="1" noTextEdit="1"/>
          </p:cNvSpPr>
          <p:nvPr>
            <p:ph type="sldImg"/>
          </p:nvPr>
        </p:nvSpPr>
        <p:spPr bwMode="auto">
          <a:xfrm>
            <a:off x="1139825" y="682625"/>
            <a:ext cx="4549775" cy="3413125"/>
          </a:xfrm>
          <a:noFill/>
          <a:ln>
            <a:solidFill>
              <a:srgbClr val="000000"/>
            </a:solidFill>
            <a:miter lim="800000"/>
            <a:headEnd/>
            <a:tailEnd/>
          </a:ln>
        </p:spPr>
      </p:sp>
      <p:sp>
        <p:nvSpPr>
          <p:cNvPr id="250884" name="Rectangle 3"/>
          <p:cNvSpPr>
            <a:spLocks noGrp="1" noChangeArrowheads="1"/>
          </p:cNvSpPr>
          <p:nvPr>
            <p:ph type="body" idx="1"/>
          </p:nvPr>
        </p:nvSpPr>
        <p:spPr bwMode="auto">
          <a:xfrm>
            <a:off x="890588" y="4324350"/>
            <a:ext cx="5048250" cy="4170363"/>
          </a:xfrm>
          <a:noFill/>
        </p:spPr>
        <p:txBody>
          <a:bodyPr wrap="square" numCol="1" anchor="t" anchorCtr="0" compatLnSpc="1">
            <a:prstTxWarp prst="textNoShape">
              <a:avLst/>
            </a:prstTxWarp>
          </a:bodyPr>
          <a:lstStyle/>
          <a:p>
            <a:pPr>
              <a:spcBef>
                <a:spcPct val="0"/>
              </a:spcBef>
            </a:pPr>
            <a:endParaRPr lang="en-US" smtClean="0">
              <a:latin typeface="Arial" pitchFamily="34" charset="0"/>
              <a:cs typeface="Arial" pitchFamily="34" charset="0"/>
            </a:endParaRPr>
          </a:p>
        </p:txBody>
      </p:sp>
    </p:spTree>
    <p:extLst>
      <p:ext uri="{BB962C8B-B14F-4D97-AF65-F5344CB8AC3E}">
        <p14:creationId xmlns:p14="http://schemas.microsoft.com/office/powerpoint/2010/main" val="1974110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9E41D5FA-859E-42B8-BD4B-19C20789AD8E}" type="slidenum">
              <a:rPr lang="en-US">
                <a:solidFill>
                  <a:srgbClr val="000000"/>
                </a:solidFill>
              </a:rPr>
              <a:pPr/>
              <a:t>22</a:t>
            </a:fld>
            <a:endParaRPr lang="en-US">
              <a:solidFill>
                <a:srgbClr val="000000"/>
              </a:solidFill>
            </a:endParaRPr>
          </a:p>
        </p:txBody>
      </p:sp>
      <p:sp>
        <p:nvSpPr>
          <p:cNvPr id="25190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190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latin typeface="Arial" pitchFamily="34" charset="0"/>
              <a:cs typeface="Arial" pitchFamily="34" charset="0"/>
            </a:endParaRPr>
          </a:p>
        </p:txBody>
      </p:sp>
    </p:spTree>
    <p:extLst>
      <p:ext uri="{BB962C8B-B14F-4D97-AF65-F5344CB8AC3E}">
        <p14:creationId xmlns:p14="http://schemas.microsoft.com/office/powerpoint/2010/main" val="2515668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552091A9-B129-474E-81C6-3F84FA540B3E}" type="slidenum">
              <a:rPr lang="en-US">
                <a:solidFill>
                  <a:prstClr val="black"/>
                </a:solidFill>
              </a:rPr>
              <a:pPr/>
              <a:t>23</a:t>
            </a:fld>
            <a:endParaRPr lang="en-US">
              <a:solidFill>
                <a:prstClr val="black"/>
              </a:solidFill>
            </a:endParaRPr>
          </a:p>
        </p:txBody>
      </p:sp>
      <p:sp>
        <p:nvSpPr>
          <p:cNvPr id="25293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293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latin typeface="Arial" pitchFamily="34" charset="0"/>
              <a:cs typeface="Arial" pitchFamily="34" charset="0"/>
            </a:endParaRPr>
          </a:p>
        </p:txBody>
      </p:sp>
    </p:spTree>
    <p:extLst>
      <p:ext uri="{BB962C8B-B14F-4D97-AF65-F5344CB8AC3E}">
        <p14:creationId xmlns:p14="http://schemas.microsoft.com/office/powerpoint/2010/main" val="18358104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079A140B-2FC1-4CA4-AB34-AA02BD6E2CA2}" type="slidenum">
              <a:rPr lang="en-US">
                <a:solidFill>
                  <a:prstClr val="black"/>
                </a:solidFill>
              </a:rPr>
              <a:pPr/>
              <a:t>24</a:t>
            </a:fld>
            <a:endParaRPr lang="en-US">
              <a:solidFill>
                <a:prstClr val="black"/>
              </a:solidFill>
            </a:endParaRPr>
          </a:p>
        </p:txBody>
      </p:sp>
      <p:sp>
        <p:nvSpPr>
          <p:cNvPr id="2539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3956"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pPr>
              <a:spcBef>
                <a:spcPct val="0"/>
              </a:spcBef>
            </a:pPr>
            <a:endParaRPr lang="en-US" smtClean="0">
              <a:latin typeface="Arial" pitchFamily="34" charset="0"/>
              <a:cs typeface="Arial" pitchFamily="34" charset="0"/>
            </a:endParaRPr>
          </a:p>
        </p:txBody>
      </p:sp>
    </p:spTree>
    <p:extLst>
      <p:ext uri="{BB962C8B-B14F-4D97-AF65-F5344CB8AC3E}">
        <p14:creationId xmlns:p14="http://schemas.microsoft.com/office/powerpoint/2010/main" val="15691641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4098FAB3-0819-42C9-AAD3-EA2B09DE6718}" type="slidenum">
              <a:rPr lang="en-US">
                <a:solidFill>
                  <a:prstClr val="black"/>
                </a:solidFill>
              </a:rPr>
              <a:pPr/>
              <a:t>25</a:t>
            </a:fld>
            <a:endParaRPr lang="en-US">
              <a:solidFill>
                <a:prstClr val="black"/>
              </a:solidFill>
            </a:endParaRPr>
          </a:p>
        </p:txBody>
      </p:sp>
      <p:sp>
        <p:nvSpPr>
          <p:cNvPr id="25497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4980"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pPr>
              <a:spcBef>
                <a:spcPct val="0"/>
              </a:spcBef>
            </a:pPr>
            <a:endParaRPr lang="en-US" smtClean="0">
              <a:latin typeface="Arial" pitchFamily="34" charset="0"/>
              <a:cs typeface="Arial" pitchFamily="34" charset="0"/>
            </a:endParaRPr>
          </a:p>
        </p:txBody>
      </p:sp>
    </p:spTree>
    <p:extLst>
      <p:ext uri="{BB962C8B-B14F-4D97-AF65-F5344CB8AC3E}">
        <p14:creationId xmlns:p14="http://schemas.microsoft.com/office/powerpoint/2010/main" val="18419107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F1DB79C1-C63E-4A18-B212-991AE6768CA8}" type="slidenum">
              <a:rPr lang="en-US">
                <a:solidFill>
                  <a:prstClr val="black"/>
                </a:solidFill>
              </a:rPr>
              <a:pPr/>
              <a:t>26</a:t>
            </a:fld>
            <a:endParaRPr lang="en-US">
              <a:solidFill>
                <a:prstClr val="black"/>
              </a:solidFill>
            </a:endParaRPr>
          </a:p>
        </p:txBody>
      </p:sp>
      <p:sp>
        <p:nvSpPr>
          <p:cNvPr id="25600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04"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pPr>
              <a:spcBef>
                <a:spcPct val="0"/>
              </a:spcBef>
            </a:pPr>
            <a:endParaRPr lang="en-US" smtClean="0">
              <a:latin typeface="Arial" pitchFamily="34" charset="0"/>
              <a:cs typeface="Arial" pitchFamily="34" charset="0"/>
            </a:endParaRPr>
          </a:p>
        </p:txBody>
      </p:sp>
    </p:spTree>
    <p:extLst>
      <p:ext uri="{BB962C8B-B14F-4D97-AF65-F5344CB8AC3E}">
        <p14:creationId xmlns:p14="http://schemas.microsoft.com/office/powerpoint/2010/main" val="10175062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01943667-B0A7-44E3-81AD-562ED73EF0DE}" type="slidenum">
              <a:rPr lang="en-US">
                <a:solidFill>
                  <a:prstClr val="black"/>
                </a:solidFill>
              </a:rPr>
              <a:pPr/>
              <a:t>27</a:t>
            </a:fld>
            <a:endParaRPr lang="en-US">
              <a:solidFill>
                <a:prstClr val="black"/>
              </a:solidFill>
            </a:endParaRPr>
          </a:p>
        </p:txBody>
      </p:sp>
      <p:sp>
        <p:nvSpPr>
          <p:cNvPr id="25702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7028"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pPr>
              <a:spcBef>
                <a:spcPct val="0"/>
              </a:spcBef>
            </a:pPr>
            <a:endParaRPr lang="en-US" smtClean="0">
              <a:latin typeface="Arial" pitchFamily="34" charset="0"/>
              <a:cs typeface="Arial" pitchFamily="34" charset="0"/>
            </a:endParaRPr>
          </a:p>
        </p:txBody>
      </p:sp>
    </p:spTree>
    <p:extLst>
      <p:ext uri="{BB962C8B-B14F-4D97-AF65-F5344CB8AC3E}">
        <p14:creationId xmlns:p14="http://schemas.microsoft.com/office/powerpoint/2010/main" val="81561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fld id="{4BD58B6E-EC77-5542-BF3B-EFCACC439976}" type="slidenum">
              <a:rPr lang="en-US" altLang="en-US" b="0"/>
              <a:pPr eaLnBrk="1" hangingPunct="1"/>
              <a:t>4</a:t>
            </a:fld>
            <a:endParaRPr lang="en-US" altLang="en-US" b="0"/>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sz="1200" b="0" i="0" kern="1200" dirty="0" smtClean="0">
                <a:solidFill>
                  <a:schemeClr val="tx1"/>
                </a:solidFill>
                <a:effectLst/>
                <a:latin typeface="+mn-lt"/>
                <a:ea typeface="+mn-ea"/>
                <a:cs typeface="+mn-cs"/>
              </a:rPr>
              <a:t>As the full spectrum of visible light travels through a prism, the wavelengths separate into the colors of the rainbow because each color is a different wavelength. Violet has the shortest wavelength, at around 380 nanometers, and red has the longest wavelength, at around 700 nanometers.</a:t>
            </a:r>
          </a:p>
          <a:p>
            <a:pPr eaLnBrk="1" hangingPunct="1"/>
            <a:endParaRPr lang="en-US" altLang="en-US" sz="1200" b="0" i="0" kern="1200" dirty="0" smtClean="0">
              <a:solidFill>
                <a:schemeClr val="tx1"/>
              </a:solidFill>
              <a:effectLst/>
              <a:latin typeface="+mn-lt"/>
              <a:ea typeface="+mn-ea"/>
              <a:cs typeface="+mn-cs"/>
            </a:endParaRPr>
          </a:p>
          <a:p>
            <a:pPr eaLnBrk="1" hangingPunct="1"/>
            <a:r>
              <a:rPr lang="en-US" sz="1200" b="0" i="0" kern="1200" dirty="0" smtClean="0">
                <a:solidFill>
                  <a:schemeClr val="tx1"/>
                </a:solidFill>
                <a:effectLst/>
                <a:latin typeface="+mn-lt"/>
                <a:ea typeface="+mn-ea"/>
                <a:cs typeface="+mn-cs"/>
              </a:rPr>
              <a:t>Sir Isaac Newton, held the </a:t>
            </a:r>
            <a:r>
              <a:rPr lang="en-US" sz="1200" b="1" i="0" kern="1200" dirty="0" smtClean="0">
                <a:solidFill>
                  <a:schemeClr val="tx1"/>
                </a:solidFill>
                <a:effectLst/>
                <a:latin typeface="+mn-lt"/>
                <a:ea typeface="+mn-ea"/>
                <a:cs typeface="+mn-cs"/>
              </a:rPr>
              <a:t>theory</a:t>
            </a:r>
            <a:r>
              <a:rPr lang="en-US" sz="1200" b="0" i="0" kern="1200" dirty="0" smtClean="0">
                <a:solidFill>
                  <a:schemeClr val="tx1"/>
                </a:solidFill>
                <a:effectLst/>
                <a:latin typeface="+mn-lt"/>
                <a:ea typeface="+mn-ea"/>
                <a:cs typeface="+mn-cs"/>
              </a:rPr>
              <a:t> that </a:t>
            </a:r>
            <a:r>
              <a:rPr lang="en-US" sz="1200" b="1" i="0" kern="1200" dirty="0" smtClean="0">
                <a:solidFill>
                  <a:schemeClr val="tx1"/>
                </a:solidFill>
                <a:effectLst/>
                <a:latin typeface="+mn-lt"/>
                <a:ea typeface="+mn-ea"/>
                <a:cs typeface="+mn-cs"/>
              </a:rPr>
              <a:t>light</a:t>
            </a:r>
            <a:r>
              <a:rPr lang="en-US" sz="1200" b="0" i="0" kern="1200" dirty="0" smtClean="0">
                <a:solidFill>
                  <a:schemeClr val="tx1"/>
                </a:solidFill>
                <a:effectLst/>
                <a:latin typeface="+mn-lt"/>
                <a:ea typeface="+mn-ea"/>
                <a:cs typeface="+mn-cs"/>
              </a:rPr>
              <a:t> was made up of tiny particles. In 1678, Dutch physicist, Christiaan Huygens, believed that </a:t>
            </a:r>
            <a:r>
              <a:rPr lang="en-US" sz="1200" b="1" i="0" kern="1200" dirty="0" smtClean="0">
                <a:solidFill>
                  <a:schemeClr val="tx1"/>
                </a:solidFill>
                <a:effectLst/>
                <a:latin typeface="+mn-lt"/>
                <a:ea typeface="+mn-ea"/>
                <a:cs typeface="+mn-cs"/>
              </a:rPr>
              <a:t>light</a:t>
            </a:r>
            <a:r>
              <a:rPr lang="en-US" sz="1200" b="0" i="0" kern="1200" dirty="0" smtClean="0">
                <a:solidFill>
                  <a:schemeClr val="tx1"/>
                </a:solidFill>
                <a:effectLst/>
                <a:latin typeface="+mn-lt"/>
                <a:ea typeface="+mn-ea"/>
                <a:cs typeface="+mn-cs"/>
              </a:rPr>
              <a:t> was made up of </a:t>
            </a:r>
            <a:r>
              <a:rPr lang="en-US" sz="1200" b="1" i="0" kern="1200" dirty="0" smtClean="0">
                <a:solidFill>
                  <a:schemeClr val="tx1"/>
                </a:solidFill>
                <a:effectLst/>
                <a:latin typeface="+mn-lt"/>
                <a:ea typeface="+mn-ea"/>
                <a:cs typeface="+mn-cs"/>
              </a:rPr>
              <a:t>waves</a:t>
            </a:r>
            <a:r>
              <a:rPr lang="en-US" sz="1200" b="0" i="0" kern="1200" dirty="0" smtClean="0">
                <a:solidFill>
                  <a:schemeClr val="tx1"/>
                </a:solidFill>
                <a:effectLst/>
                <a:latin typeface="+mn-lt"/>
                <a:ea typeface="+mn-ea"/>
                <a:cs typeface="+mn-cs"/>
              </a:rPr>
              <a:t> vibrating up and down.</a:t>
            </a:r>
            <a:endParaRPr lang="en-US" altLang="en-US" dirty="0"/>
          </a:p>
        </p:txBody>
      </p:sp>
      <p:sp>
        <p:nvSpPr>
          <p:cNvPr id="106501" name="Footer Placeholder 1"/>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b="0"/>
              <a:t>CS376 Lecture 6: Color </a:t>
            </a:r>
          </a:p>
        </p:txBody>
      </p:sp>
    </p:spTree>
    <p:extLst>
      <p:ext uri="{BB962C8B-B14F-4D97-AF65-F5344CB8AC3E}">
        <p14:creationId xmlns:p14="http://schemas.microsoft.com/office/powerpoint/2010/main" val="839111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fld id="{468D509A-AF86-6B41-9BEF-74F5DEE4BAFB}" type="slidenum">
              <a:rPr lang="en-US" altLang="en-US" b="0"/>
              <a:pPr eaLnBrk="1" hangingPunct="1"/>
              <a:t>28</a:t>
            </a:fld>
            <a:endParaRPr lang="en-US" altLang="en-US" b="0"/>
          </a:p>
        </p:txBody>
      </p:sp>
      <p:sp>
        <p:nvSpPr>
          <p:cNvPr id="113667" name="Rectangle 2"/>
          <p:cNvSpPr>
            <a:spLocks noRo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a:p>
        </p:txBody>
      </p:sp>
      <p:sp>
        <p:nvSpPr>
          <p:cNvPr id="113669" name="Footer Placeholder 1"/>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b="0"/>
              <a:t>CS376 Lecture 6: Color </a:t>
            </a:r>
          </a:p>
        </p:txBody>
      </p:sp>
    </p:spTree>
    <p:extLst>
      <p:ext uri="{BB962C8B-B14F-4D97-AF65-F5344CB8AC3E}">
        <p14:creationId xmlns:p14="http://schemas.microsoft.com/office/powerpoint/2010/main" val="20425063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fld id="{DD72EAA3-17F9-2240-9082-1AA99C6CE4DB}" type="slidenum">
              <a:rPr lang="en-US" altLang="en-US" b="0"/>
              <a:pPr eaLnBrk="1" hangingPunct="1"/>
              <a:t>29</a:t>
            </a:fld>
            <a:endParaRPr lang="en-US" altLang="en-US" b="0"/>
          </a:p>
        </p:txBody>
      </p:sp>
      <p:sp>
        <p:nvSpPr>
          <p:cNvPr id="114691" name="Rectangle 2"/>
          <p:cNvSpPr>
            <a:spLocks noRo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a:p>
        </p:txBody>
      </p:sp>
      <p:sp>
        <p:nvSpPr>
          <p:cNvPr id="114693" name="Footer Placeholder 1"/>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b="0"/>
              <a:t>CS376 Lecture 6: Color </a:t>
            </a:r>
          </a:p>
        </p:txBody>
      </p:sp>
    </p:spTree>
    <p:extLst>
      <p:ext uri="{BB962C8B-B14F-4D97-AF65-F5344CB8AC3E}">
        <p14:creationId xmlns:p14="http://schemas.microsoft.com/office/powerpoint/2010/main" val="498203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fld id="{8D1B6481-6265-D743-85E3-BEF1965730E6}" type="slidenum">
              <a:rPr lang="en-US" altLang="en-US" b="0"/>
              <a:pPr eaLnBrk="1" hangingPunct="1"/>
              <a:t>30</a:t>
            </a:fld>
            <a:endParaRPr lang="en-US" altLang="en-US" b="0"/>
          </a:p>
        </p:txBody>
      </p:sp>
      <p:sp>
        <p:nvSpPr>
          <p:cNvPr id="115715" name="Rectangle 2"/>
          <p:cNvSpPr>
            <a:spLocks noRo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a:p>
        </p:txBody>
      </p:sp>
      <p:sp>
        <p:nvSpPr>
          <p:cNvPr id="115717" name="Footer Placeholder 1"/>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b="0"/>
              <a:t>CS376 Lecture 6: Color </a:t>
            </a:r>
          </a:p>
        </p:txBody>
      </p:sp>
    </p:spTree>
    <p:extLst>
      <p:ext uri="{BB962C8B-B14F-4D97-AF65-F5344CB8AC3E}">
        <p14:creationId xmlns:p14="http://schemas.microsoft.com/office/powerpoint/2010/main" val="6345418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A0F71B3C-E3F9-4926-9CCA-229830D00495}" type="slidenum">
              <a:rPr lang="en-US">
                <a:solidFill>
                  <a:prstClr val="black"/>
                </a:solidFill>
              </a:rPr>
              <a:pPr/>
              <a:t>31</a:t>
            </a:fld>
            <a:endParaRPr lang="en-US">
              <a:solidFill>
                <a:prstClr val="black"/>
              </a:solidFill>
            </a:endParaRPr>
          </a:p>
        </p:txBody>
      </p:sp>
      <p:sp>
        <p:nvSpPr>
          <p:cNvPr id="25805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8052"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pPr>
              <a:spcBef>
                <a:spcPct val="0"/>
              </a:spcBef>
            </a:pPr>
            <a:endParaRPr lang="en-US" smtClean="0">
              <a:latin typeface="Arial" pitchFamily="34" charset="0"/>
              <a:cs typeface="Arial" pitchFamily="34" charset="0"/>
            </a:endParaRPr>
          </a:p>
        </p:txBody>
      </p:sp>
    </p:spTree>
    <p:extLst>
      <p:ext uri="{BB962C8B-B14F-4D97-AF65-F5344CB8AC3E}">
        <p14:creationId xmlns:p14="http://schemas.microsoft.com/office/powerpoint/2010/main" val="6638754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60FA1B34-4A86-4F9D-BA46-41AB9807EE1C}" type="slidenum">
              <a:rPr lang="en-US">
                <a:solidFill>
                  <a:prstClr val="black"/>
                </a:solidFill>
              </a:rPr>
              <a:pPr/>
              <a:t>32</a:t>
            </a:fld>
            <a:endParaRPr lang="en-US">
              <a:solidFill>
                <a:prstClr val="black"/>
              </a:solidFill>
            </a:endParaRPr>
          </a:p>
        </p:txBody>
      </p:sp>
      <p:sp>
        <p:nvSpPr>
          <p:cNvPr id="25907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9076"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pPr>
              <a:spcBef>
                <a:spcPct val="0"/>
              </a:spcBef>
            </a:pPr>
            <a:endParaRPr lang="en-US" smtClean="0">
              <a:latin typeface="Arial" pitchFamily="34" charset="0"/>
              <a:cs typeface="Arial" pitchFamily="34" charset="0"/>
            </a:endParaRPr>
          </a:p>
        </p:txBody>
      </p:sp>
    </p:spTree>
    <p:extLst>
      <p:ext uri="{BB962C8B-B14F-4D97-AF65-F5344CB8AC3E}">
        <p14:creationId xmlns:p14="http://schemas.microsoft.com/office/powerpoint/2010/main" val="14023441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798B20A7-FDEC-40E7-B12E-28477083DF02}" type="slidenum">
              <a:rPr lang="en-US">
                <a:solidFill>
                  <a:prstClr val="black"/>
                </a:solidFill>
              </a:rPr>
              <a:pPr/>
              <a:t>33</a:t>
            </a:fld>
            <a:endParaRPr lang="en-US">
              <a:solidFill>
                <a:prstClr val="black"/>
              </a:solidFill>
            </a:endParaRPr>
          </a:p>
        </p:txBody>
      </p:sp>
      <p:sp>
        <p:nvSpPr>
          <p:cNvPr id="26009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60100"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pPr>
              <a:spcBef>
                <a:spcPct val="0"/>
              </a:spcBef>
            </a:pPr>
            <a:endParaRPr lang="en-US" smtClean="0">
              <a:latin typeface="Arial" pitchFamily="34" charset="0"/>
              <a:cs typeface="Arial" pitchFamily="34" charset="0"/>
            </a:endParaRPr>
          </a:p>
        </p:txBody>
      </p:sp>
    </p:spTree>
    <p:extLst>
      <p:ext uri="{BB962C8B-B14F-4D97-AF65-F5344CB8AC3E}">
        <p14:creationId xmlns:p14="http://schemas.microsoft.com/office/powerpoint/2010/main" val="5656410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0B8949E6-1B3D-40FD-AD04-E117DDFC78D2}" type="slidenum">
              <a:rPr lang="en-US">
                <a:solidFill>
                  <a:prstClr val="black"/>
                </a:solidFill>
              </a:rPr>
              <a:pPr/>
              <a:t>34</a:t>
            </a:fld>
            <a:endParaRPr lang="en-US">
              <a:solidFill>
                <a:prstClr val="black"/>
              </a:solidFill>
            </a:endParaRPr>
          </a:p>
        </p:txBody>
      </p:sp>
      <p:sp>
        <p:nvSpPr>
          <p:cNvPr id="26112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61124"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pPr>
              <a:spcBef>
                <a:spcPct val="0"/>
              </a:spcBef>
            </a:pPr>
            <a:endParaRPr lang="en-US" smtClean="0">
              <a:latin typeface="Arial" pitchFamily="34" charset="0"/>
              <a:cs typeface="Arial" pitchFamily="34" charset="0"/>
            </a:endParaRPr>
          </a:p>
        </p:txBody>
      </p:sp>
    </p:spTree>
    <p:extLst>
      <p:ext uri="{BB962C8B-B14F-4D97-AF65-F5344CB8AC3E}">
        <p14:creationId xmlns:p14="http://schemas.microsoft.com/office/powerpoint/2010/main" val="19664889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fld id="{D0663141-71A8-A14F-A803-D5AB1951558E}" type="slidenum">
              <a:rPr lang="en-US" altLang="en-US" b="0"/>
              <a:pPr eaLnBrk="1" hangingPunct="1"/>
              <a:t>35</a:t>
            </a:fld>
            <a:endParaRPr lang="en-US" altLang="en-US" b="0"/>
          </a:p>
        </p:txBody>
      </p:sp>
      <p:sp>
        <p:nvSpPr>
          <p:cNvPr id="116739" name="Rectangle 2"/>
          <p:cNvSpPr>
            <a:spLocks noRo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a:p>
        </p:txBody>
      </p:sp>
      <p:sp>
        <p:nvSpPr>
          <p:cNvPr id="116741" name="Footer Placeholder 1"/>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b="0"/>
              <a:t>CS376 Lecture 6: Color </a:t>
            </a:r>
          </a:p>
        </p:txBody>
      </p:sp>
    </p:spTree>
    <p:extLst>
      <p:ext uri="{BB962C8B-B14F-4D97-AF65-F5344CB8AC3E}">
        <p14:creationId xmlns:p14="http://schemas.microsoft.com/office/powerpoint/2010/main" val="889796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fld id="{ED062CD1-E615-414B-AC3C-1AD8CC0EFE95}" type="slidenum">
              <a:rPr lang="en-US" altLang="en-US" b="0"/>
              <a:pPr eaLnBrk="1" hangingPunct="1"/>
              <a:t>36</a:t>
            </a:fld>
            <a:endParaRPr lang="en-US" altLang="en-US" b="0"/>
          </a:p>
        </p:txBody>
      </p:sp>
      <p:sp>
        <p:nvSpPr>
          <p:cNvPr id="117763" name="Rectangle 2"/>
          <p:cNvSpPr>
            <a:spLocks noRo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a:p>
        </p:txBody>
      </p:sp>
      <p:sp>
        <p:nvSpPr>
          <p:cNvPr id="117765" name="Footer Placeholder 1"/>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b="0"/>
              <a:t>CS376 Lecture 6: Color </a:t>
            </a:r>
          </a:p>
        </p:txBody>
      </p:sp>
    </p:spTree>
    <p:extLst>
      <p:ext uri="{BB962C8B-B14F-4D97-AF65-F5344CB8AC3E}">
        <p14:creationId xmlns:p14="http://schemas.microsoft.com/office/powerpoint/2010/main" val="2427657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B67AC9C3-7C4A-4C18-99C6-774C5626FC58}" type="slidenum">
              <a:rPr lang="en-US">
                <a:solidFill>
                  <a:srgbClr val="000000"/>
                </a:solidFill>
              </a:rPr>
              <a:pPr/>
              <a:t>37</a:t>
            </a:fld>
            <a:endParaRPr lang="en-US">
              <a:solidFill>
                <a:srgbClr val="000000"/>
              </a:solidFill>
            </a:endParaRPr>
          </a:p>
        </p:txBody>
      </p:sp>
      <p:sp>
        <p:nvSpPr>
          <p:cNvPr id="26214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6214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latin typeface="Arial" pitchFamily="34" charset="0"/>
                <a:cs typeface="Arial" pitchFamily="34" charset="0"/>
              </a:rPr>
              <a:t>Linear matching: suppose A = u1 P1 + u2 P2 + u3 P3 and B = v1 P1 + v2 P2 + v3 P3. Then A+B = (u1+v1)P1 + (u2+v2)P2 + (u3+v3)P3.</a:t>
            </a:r>
          </a:p>
          <a:p>
            <a:pPr>
              <a:spcBef>
                <a:spcPct val="0"/>
              </a:spcBef>
            </a:pPr>
            <a:r>
              <a:rPr lang="en-US" smtClean="0">
                <a:latin typeface="Arial" pitchFamily="34" charset="0"/>
                <a:cs typeface="Arial" pitchFamily="34" charset="0"/>
              </a:rPr>
              <a:t>Also, suppose A = u1 P1 + u2 P2 + u3 P3. Then kA = (k u1) P1 + (k u2) P2 + (k u3) P3. </a:t>
            </a:r>
          </a:p>
        </p:txBody>
      </p:sp>
    </p:spTree>
    <p:extLst>
      <p:ext uri="{BB962C8B-B14F-4D97-AF65-F5344CB8AC3E}">
        <p14:creationId xmlns:p14="http://schemas.microsoft.com/office/powerpoint/2010/main" val="1005967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fontAlgn="base">
              <a:spcBef>
                <a:spcPct val="0"/>
              </a:spcBef>
              <a:spcAft>
                <a:spcPct val="0"/>
              </a:spcAft>
            </a:pPr>
            <a:fld id="{D70C2B7B-8A0B-4F3D-A2A2-DCC0022A9389}" type="slidenum">
              <a:rPr lang="en-US" sz="1200">
                <a:solidFill>
                  <a:prstClr val="black"/>
                </a:solidFill>
                <a:cs typeface="Arial" pitchFamily="34" charset="0"/>
              </a:rPr>
              <a:pPr algn="r" fontAlgn="base">
                <a:spcBef>
                  <a:spcPct val="0"/>
                </a:spcBef>
                <a:spcAft>
                  <a:spcPct val="0"/>
                </a:spcAft>
              </a:pPr>
              <a:t>5</a:t>
            </a:fld>
            <a:endParaRPr lang="en-US" sz="1200">
              <a:solidFill>
                <a:prstClr val="black"/>
              </a:solidFill>
              <a:cs typeface="Arial" pitchFamily="34" charset="0"/>
            </a:endParaRPr>
          </a:p>
        </p:txBody>
      </p:sp>
      <p:sp>
        <p:nvSpPr>
          <p:cNvPr id="24473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97315" name="Rectangle 3"/>
          <p:cNvSpPr>
            <a:spLocks noGrp="1" noChangeArrowheads="1"/>
          </p:cNvSpPr>
          <p:nvPr>
            <p:ph type="body" idx="1"/>
          </p:nvPr>
        </p:nvSpPr>
        <p:spPr/>
        <p:txBody>
          <a:bodyPr/>
          <a:lstStyle/>
          <a:p>
            <a:pPr fontAlgn="auto">
              <a:spcBef>
                <a:spcPct val="0"/>
              </a:spcBef>
              <a:spcAft>
                <a:spcPts val="0"/>
              </a:spcAft>
              <a:defRPr/>
            </a:pPr>
            <a:r>
              <a:rPr lang="en-US" dirty="0" smtClean="0">
                <a:sym typeface="Symbol" pitchFamily="64" charset="2"/>
              </a:rPr>
              <a:t>  </a:t>
            </a:r>
            <a:r>
              <a:rPr lang="en-US" dirty="0" smtClean="0">
                <a:solidFill>
                  <a:schemeClr val="tx2"/>
                </a:solidFill>
                <a:effectLst>
                  <a:outerShdw blurRad="38100" dist="38100" dir="2700000" algn="tl">
                    <a:srgbClr val="C0C0C0"/>
                  </a:outerShdw>
                </a:effectLst>
                <a:sym typeface="Symbol" pitchFamily="64" charset="2"/>
              </a:rPr>
              <a:t>At least 3 spectral bands required (e.g. R,G,B)</a:t>
            </a:r>
            <a:r>
              <a:rPr lang="en-US" dirty="0" smtClean="0">
                <a:sym typeface="Symbol" pitchFamily="64" charset="2"/>
              </a:rPr>
              <a:t> </a:t>
            </a:r>
          </a:p>
        </p:txBody>
      </p:sp>
    </p:spTree>
    <p:extLst>
      <p:ext uri="{BB962C8B-B14F-4D97-AF65-F5344CB8AC3E}">
        <p14:creationId xmlns:p14="http://schemas.microsoft.com/office/powerpoint/2010/main" val="21353913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34295245-6199-4614-8EFB-563C28892180}" type="slidenum">
              <a:rPr lang="en-US">
                <a:solidFill>
                  <a:srgbClr val="000000"/>
                </a:solidFill>
              </a:rPr>
              <a:pPr/>
              <a:t>39</a:t>
            </a:fld>
            <a:endParaRPr lang="en-US">
              <a:solidFill>
                <a:srgbClr val="000000"/>
              </a:solidFill>
            </a:endParaRPr>
          </a:p>
        </p:txBody>
      </p:sp>
      <p:sp>
        <p:nvSpPr>
          <p:cNvPr id="26419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6419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latin typeface="Arial" pitchFamily="34" charset="0"/>
              <a:cs typeface="Arial" pitchFamily="34" charset="0"/>
            </a:endParaRPr>
          </a:p>
        </p:txBody>
      </p:sp>
    </p:spTree>
    <p:extLst>
      <p:ext uri="{BB962C8B-B14F-4D97-AF65-F5344CB8AC3E}">
        <p14:creationId xmlns:p14="http://schemas.microsoft.com/office/powerpoint/2010/main" val="915932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D874E864-0F29-472F-B0F3-A64D6F82B401}" type="slidenum">
              <a:rPr lang="en-US">
                <a:solidFill>
                  <a:srgbClr val="000000"/>
                </a:solidFill>
              </a:rPr>
              <a:pPr/>
              <a:t>40</a:t>
            </a:fld>
            <a:endParaRPr lang="en-US">
              <a:solidFill>
                <a:srgbClr val="000000"/>
              </a:solidFill>
            </a:endParaRPr>
          </a:p>
        </p:txBody>
      </p:sp>
      <p:sp>
        <p:nvSpPr>
          <p:cNvPr id="2652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6522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latin typeface="Arial" pitchFamily="34" charset="0"/>
              <a:cs typeface="Arial" pitchFamily="34" charset="0"/>
            </a:endParaRPr>
          </a:p>
        </p:txBody>
      </p:sp>
    </p:spTree>
    <p:extLst>
      <p:ext uri="{BB962C8B-B14F-4D97-AF65-F5344CB8AC3E}">
        <p14:creationId xmlns:p14="http://schemas.microsoft.com/office/powerpoint/2010/main" val="18099152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22959686-2B70-4F0C-83E5-FA9EB633B24F}" type="slidenum">
              <a:rPr lang="en-US">
                <a:solidFill>
                  <a:srgbClr val="000000"/>
                </a:solidFill>
              </a:rPr>
              <a:pPr/>
              <a:t>41</a:t>
            </a:fld>
            <a:endParaRPr lang="en-US">
              <a:solidFill>
                <a:srgbClr val="000000"/>
              </a:solidFill>
            </a:endParaRPr>
          </a:p>
        </p:txBody>
      </p:sp>
      <p:sp>
        <p:nvSpPr>
          <p:cNvPr id="26624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66244"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pPr>
              <a:spcBef>
                <a:spcPct val="0"/>
              </a:spcBef>
            </a:pPr>
            <a:endParaRPr lang="en-US" smtClean="0">
              <a:latin typeface="Arial" pitchFamily="34" charset="0"/>
              <a:cs typeface="Arial" pitchFamily="34" charset="0"/>
            </a:endParaRPr>
          </a:p>
        </p:txBody>
      </p:sp>
    </p:spTree>
    <p:extLst>
      <p:ext uri="{BB962C8B-B14F-4D97-AF65-F5344CB8AC3E}">
        <p14:creationId xmlns:p14="http://schemas.microsoft.com/office/powerpoint/2010/main" val="1403688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CB62343E-6FB1-4A51-90AF-848FC92799A9}" type="slidenum">
              <a:rPr lang="en-US">
                <a:solidFill>
                  <a:srgbClr val="000000"/>
                </a:solidFill>
              </a:rPr>
              <a:pPr/>
              <a:t>42</a:t>
            </a:fld>
            <a:endParaRPr lang="en-US">
              <a:solidFill>
                <a:srgbClr val="000000"/>
              </a:solidFill>
            </a:endParaRPr>
          </a:p>
        </p:txBody>
      </p:sp>
      <p:sp>
        <p:nvSpPr>
          <p:cNvPr id="26829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6829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latin typeface="Arial" pitchFamily="34" charset="0"/>
              <a:cs typeface="Arial" pitchFamily="34" charset="0"/>
            </a:endParaRPr>
          </a:p>
        </p:txBody>
      </p:sp>
    </p:spTree>
    <p:extLst>
      <p:ext uri="{BB962C8B-B14F-4D97-AF65-F5344CB8AC3E}">
        <p14:creationId xmlns:p14="http://schemas.microsoft.com/office/powerpoint/2010/main" val="12441468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F2B785F9-D639-477D-996E-85217F7D638A}" type="slidenum">
              <a:rPr lang="en-US">
                <a:solidFill>
                  <a:srgbClr val="000000"/>
                </a:solidFill>
              </a:rPr>
              <a:pPr/>
              <a:t>43</a:t>
            </a:fld>
            <a:endParaRPr lang="en-US">
              <a:solidFill>
                <a:srgbClr val="000000"/>
              </a:solidFill>
            </a:endParaRPr>
          </a:p>
        </p:txBody>
      </p:sp>
      <p:sp>
        <p:nvSpPr>
          <p:cNvPr id="26931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6931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smtClean="0">
              <a:latin typeface="Arial" pitchFamily="34" charset="0"/>
              <a:cs typeface="Arial" pitchFamily="34" charset="0"/>
            </a:endParaRPr>
          </a:p>
        </p:txBody>
      </p:sp>
    </p:spTree>
    <p:extLst>
      <p:ext uri="{BB962C8B-B14F-4D97-AF65-F5344CB8AC3E}">
        <p14:creationId xmlns:p14="http://schemas.microsoft.com/office/powerpoint/2010/main" val="3281732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55B0A22F-A94A-40C5-9CB8-AB3193471346}" type="slidenum">
              <a:rPr lang="en-US">
                <a:solidFill>
                  <a:srgbClr val="000000"/>
                </a:solidFill>
              </a:rPr>
              <a:pPr/>
              <a:t>45</a:t>
            </a:fld>
            <a:endParaRPr lang="en-US">
              <a:solidFill>
                <a:srgbClr val="000000"/>
              </a:solidFill>
            </a:endParaRPr>
          </a:p>
        </p:txBody>
      </p:sp>
      <p:sp>
        <p:nvSpPr>
          <p:cNvPr id="27136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71364"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pPr>
              <a:spcBef>
                <a:spcPct val="0"/>
              </a:spcBef>
            </a:pPr>
            <a:r>
              <a:rPr lang="en-US" sz="1200" b="0" i="0" kern="1200" dirty="0" smtClean="0">
                <a:solidFill>
                  <a:schemeClr val="tx1"/>
                </a:solidFill>
                <a:effectLst/>
                <a:latin typeface="+mn-lt"/>
                <a:ea typeface="+mn-ea"/>
                <a:cs typeface="+mn-cs"/>
              </a:rPr>
              <a:t>White balance (WB) is the process of removing unrealistic color casts, so that objects which appear white in person are rendered white in your photo.</a:t>
            </a:r>
            <a:endParaRPr lang="en-US" dirty="0" smtClean="0">
              <a:latin typeface="Arial" pitchFamily="34" charset="0"/>
              <a:cs typeface="Arial" pitchFamily="34" charset="0"/>
            </a:endParaRPr>
          </a:p>
        </p:txBody>
      </p:sp>
    </p:spTree>
    <p:extLst>
      <p:ext uri="{BB962C8B-B14F-4D97-AF65-F5344CB8AC3E}">
        <p14:creationId xmlns:p14="http://schemas.microsoft.com/office/powerpoint/2010/main" val="12118080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834B64AB-42AF-4579-A8F9-E8C83B5CDA5B}" type="slidenum">
              <a:rPr lang="en-US">
                <a:solidFill>
                  <a:srgbClr val="000000"/>
                </a:solidFill>
              </a:rPr>
              <a:pPr/>
              <a:t>46</a:t>
            </a:fld>
            <a:endParaRPr lang="en-US">
              <a:solidFill>
                <a:srgbClr val="000000"/>
              </a:solidFill>
            </a:endParaRPr>
          </a:p>
        </p:txBody>
      </p:sp>
      <p:sp>
        <p:nvSpPr>
          <p:cNvPr id="27238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72388"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pPr>
              <a:spcBef>
                <a:spcPct val="0"/>
              </a:spcBef>
            </a:pPr>
            <a:endParaRPr lang="en-US" smtClean="0">
              <a:latin typeface="Arial" pitchFamily="34" charset="0"/>
              <a:cs typeface="Arial" pitchFamily="34" charset="0"/>
            </a:endParaRPr>
          </a:p>
        </p:txBody>
      </p:sp>
    </p:spTree>
    <p:extLst>
      <p:ext uri="{BB962C8B-B14F-4D97-AF65-F5344CB8AC3E}">
        <p14:creationId xmlns:p14="http://schemas.microsoft.com/office/powerpoint/2010/main" val="1237949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38E31641-2D54-4F30-8608-FCA3536D6B65}" type="slidenum">
              <a:rPr lang="en-US">
                <a:solidFill>
                  <a:srgbClr val="000000"/>
                </a:solidFill>
              </a:rPr>
              <a:pPr/>
              <a:t>47</a:t>
            </a:fld>
            <a:endParaRPr lang="en-US">
              <a:solidFill>
                <a:srgbClr val="000000"/>
              </a:solidFill>
            </a:endParaRPr>
          </a:p>
        </p:txBody>
      </p:sp>
      <p:sp>
        <p:nvSpPr>
          <p:cNvPr id="27341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73412"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pPr>
              <a:spcBef>
                <a:spcPct val="0"/>
              </a:spcBef>
            </a:pPr>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von </a:t>
            </a:r>
            <a:r>
              <a:rPr lang="en-US" sz="1200" b="1" i="0" kern="1200" dirty="0" err="1" smtClean="0">
                <a:solidFill>
                  <a:schemeClr val="tx1"/>
                </a:solidFill>
                <a:effectLst/>
                <a:latin typeface="+mn-lt"/>
                <a:ea typeface="+mn-ea"/>
                <a:cs typeface="+mn-cs"/>
              </a:rPr>
              <a:t>Kries</a:t>
            </a:r>
            <a:r>
              <a:rPr lang="en-US" sz="1200" b="1" i="0" kern="1200" dirty="0" smtClean="0">
                <a:solidFill>
                  <a:schemeClr val="tx1"/>
                </a:solidFill>
                <a:effectLst/>
                <a:latin typeface="+mn-lt"/>
                <a:ea typeface="+mn-ea"/>
                <a:cs typeface="+mn-cs"/>
              </a:rPr>
              <a:t> coefficient law</a:t>
            </a:r>
            <a:r>
              <a:rPr lang="en-US" sz="1200" b="0" i="0" kern="1200" dirty="0" smtClean="0">
                <a:solidFill>
                  <a:schemeClr val="tx1"/>
                </a:solidFill>
                <a:effectLst/>
                <a:latin typeface="+mn-lt"/>
                <a:ea typeface="+mn-ea"/>
                <a:cs typeface="+mn-cs"/>
              </a:rPr>
              <a:t> in color adaptation describes the relationship between the illuminant and the </a:t>
            </a:r>
            <a:r>
              <a:rPr lang="en-US" sz="1200" b="0" i="0" u="none" strike="noStrike" kern="1200" dirty="0" smtClean="0">
                <a:solidFill>
                  <a:schemeClr val="tx1"/>
                </a:solidFill>
                <a:effectLst/>
                <a:latin typeface="+mn-lt"/>
                <a:ea typeface="+mn-ea"/>
                <a:cs typeface="+mn-cs"/>
                <a:hlinkClick r:id="rId3" tooltip="Human visual system"/>
              </a:rPr>
              <a:t>human visual system</a:t>
            </a:r>
            <a:r>
              <a:rPr lang="en-US" sz="1200" b="0" i="0" kern="1200" dirty="0" smtClean="0">
                <a:solidFill>
                  <a:schemeClr val="tx1"/>
                </a:solidFill>
                <a:effectLst/>
                <a:latin typeface="+mn-lt"/>
                <a:ea typeface="+mn-ea"/>
                <a:cs typeface="+mn-cs"/>
              </a:rPr>
              <a:t> sensitivity.</a:t>
            </a:r>
            <a:endParaRPr lang="en-US" dirty="0" smtClean="0">
              <a:latin typeface="Arial" pitchFamily="34" charset="0"/>
              <a:cs typeface="Arial" pitchFamily="34" charset="0"/>
            </a:endParaRPr>
          </a:p>
        </p:txBody>
      </p:sp>
    </p:spTree>
    <p:extLst>
      <p:ext uri="{BB962C8B-B14F-4D97-AF65-F5344CB8AC3E}">
        <p14:creationId xmlns:p14="http://schemas.microsoft.com/office/powerpoint/2010/main" val="19241805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CEBCD7EC-0691-4FE1-B7B8-050EC34E13D2}" type="slidenum">
              <a:rPr lang="en-US">
                <a:solidFill>
                  <a:srgbClr val="000000"/>
                </a:solidFill>
              </a:rPr>
              <a:pPr/>
              <a:t>48</a:t>
            </a:fld>
            <a:endParaRPr lang="en-US">
              <a:solidFill>
                <a:srgbClr val="000000"/>
              </a:solidFill>
            </a:endParaRPr>
          </a:p>
        </p:txBody>
      </p:sp>
      <p:sp>
        <p:nvSpPr>
          <p:cNvPr id="27443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74436"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pPr>
              <a:spcBef>
                <a:spcPct val="0"/>
              </a:spcBef>
            </a:pPr>
            <a:endParaRPr lang="en-US" smtClean="0">
              <a:latin typeface="Arial" pitchFamily="34" charset="0"/>
              <a:cs typeface="Arial" pitchFamily="34" charset="0"/>
            </a:endParaRPr>
          </a:p>
        </p:txBody>
      </p:sp>
    </p:spTree>
    <p:extLst>
      <p:ext uri="{BB962C8B-B14F-4D97-AF65-F5344CB8AC3E}">
        <p14:creationId xmlns:p14="http://schemas.microsoft.com/office/powerpoint/2010/main" val="7462636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CAB78776-DF2F-4D3B-B0B1-143892514B24}" type="slidenum">
              <a:rPr lang="en-US">
                <a:solidFill>
                  <a:srgbClr val="000000"/>
                </a:solidFill>
              </a:rPr>
              <a:pPr/>
              <a:t>49</a:t>
            </a:fld>
            <a:endParaRPr lang="en-US">
              <a:solidFill>
                <a:srgbClr val="000000"/>
              </a:solidFill>
            </a:endParaRPr>
          </a:p>
        </p:txBody>
      </p:sp>
      <p:sp>
        <p:nvSpPr>
          <p:cNvPr id="27545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75460"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pPr>
              <a:spcBef>
                <a:spcPct val="0"/>
              </a:spcBef>
            </a:pPr>
            <a:endParaRPr lang="en-US" smtClean="0">
              <a:latin typeface="Arial" pitchFamily="34" charset="0"/>
              <a:cs typeface="Arial" pitchFamily="34" charset="0"/>
            </a:endParaRPr>
          </a:p>
        </p:txBody>
      </p:sp>
    </p:spTree>
    <p:extLst>
      <p:ext uri="{BB962C8B-B14F-4D97-AF65-F5344CB8AC3E}">
        <p14:creationId xmlns:p14="http://schemas.microsoft.com/office/powerpoint/2010/main" val="1149120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Sun is the dominant source for visible-light waves our eyes receive. The outer-most layer of the Sun's atmosphere, the corona, can be seen in visible light. But it is so faint it cannot not be seen except during a total solar eclipse because the bright photosphere overwhelms it. The tapered patterns—coronal streamers—around the Sun are formed by the outward flow of plasma that is shaped by magnetic field lines extending millions of miles into space.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 objects grow hotter, they radiate energy dominated by shorter wavelengths, changing color before our eyes. A flame on a blow torch shifts from reddish to bluish in color as it is adjusted to burn hotter. In the same way, the color of stars tells scientists about their temperature.</a:t>
            </a:r>
            <a:endParaRPr lang="en-US" dirty="0"/>
          </a:p>
        </p:txBody>
      </p:sp>
      <p:sp>
        <p:nvSpPr>
          <p:cNvPr id="4" name="Slide Number Placeholder 3"/>
          <p:cNvSpPr>
            <a:spLocks noGrp="1"/>
          </p:cNvSpPr>
          <p:nvPr>
            <p:ph type="sldNum" sz="quarter" idx="10"/>
          </p:nvPr>
        </p:nvSpPr>
        <p:spPr/>
        <p:txBody>
          <a:bodyPr/>
          <a:lstStyle/>
          <a:p>
            <a:fld id="{62AA4796-B2B6-4C46-847F-070A49BBD36F}" type="slidenum">
              <a:rPr lang="en-US" smtClean="0"/>
              <a:t>6</a:t>
            </a:fld>
            <a:endParaRPr lang="en-US"/>
          </a:p>
        </p:txBody>
      </p:sp>
    </p:spTree>
    <p:extLst>
      <p:ext uri="{BB962C8B-B14F-4D97-AF65-F5344CB8AC3E}">
        <p14:creationId xmlns:p14="http://schemas.microsoft.com/office/powerpoint/2010/main" val="19438401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D9263AAF-500D-4D59-A1A4-91512A2B5D3C}" type="slidenum">
              <a:rPr lang="en-US">
                <a:solidFill>
                  <a:srgbClr val="000000"/>
                </a:solidFill>
              </a:rPr>
              <a:pPr/>
              <a:t>50</a:t>
            </a:fld>
            <a:endParaRPr lang="en-US">
              <a:solidFill>
                <a:srgbClr val="000000"/>
              </a:solidFill>
            </a:endParaRPr>
          </a:p>
        </p:txBody>
      </p:sp>
      <p:sp>
        <p:nvSpPr>
          <p:cNvPr id="27648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7648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latin typeface="Arial" pitchFamily="34" charset="0"/>
              <a:cs typeface="Arial" pitchFamily="34" charset="0"/>
            </a:endParaRPr>
          </a:p>
        </p:txBody>
      </p:sp>
    </p:spTree>
    <p:extLst>
      <p:ext uri="{BB962C8B-B14F-4D97-AF65-F5344CB8AC3E}">
        <p14:creationId xmlns:p14="http://schemas.microsoft.com/office/powerpoint/2010/main" val="9538397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4261A506-1637-464B-8784-B11A4EF1B043}" type="slidenum">
              <a:rPr lang="en-US">
                <a:solidFill>
                  <a:srgbClr val="000000"/>
                </a:solidFill>
              </a:rPr>
              <a:pPr/>
              <a:t>51</a:t>
            </a:fld>
            <a:endParaRPr lang="en-US">
              <a:solidFill>
                <a:srgbClr val="000000"/>
              </a:solidFill>
            </a:endParaRPr>
          </a:p>
        </p:txBody>
      </p:sp>
      <p:sp>
        <p:nvSpPr>
          <p:cNvPr id="27750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7750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latin typeface="Arial" pitchFamily="34" charset="0"/>
              <a:cs typeface="Arial" pitchFamily="34" charset="0"/>
            </a:endParaRPr>
          </a:p>
        </p:txBody>
      </p:sp>
    </p:spTree>
    <p:extLst>
      <p:ext uri="{BB962C8B-B14F-4D97-AF65-F5344CB8AC3E}">
        <p14:creationId xmlns:p14="http://schemas.microsoft.com/office/powerpoint/2010/main" val="2191189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D057058A-D421-4026-A513-DE797DAAB846}" type="slidenum">
              <a:rPr lang="en-US">
                <a:solidFill>
                  <a:srgbClr val="000000"/>
                </a:solidFill>
              </a:rPr>
              <a:pPr/>
              <a:t>52</a:t>
            </a:fld>
            <a:endParaRPr lang="en-US">
              <a:solidFill>
                <a:srgbClr val="000000"/>
              </a:solidFill>
            </a:endParaRPr>
          </a:p>
        </p:txBody>
      </p:sp>
      <p:sp>
        <p:nvSpPr>
          <p:cNvPr id="27853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7853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latin typeface="Arial" pitchFamily="34" charset="0"/>
              <a:cs typeface="Arial" pitchFamily="34" charset="0"/>
            </a:endParaRPr>
          </a:p>
        </p:txBody>
      </p:sp>
    </p:spTree>
    <p:extLst>
      <p:ext uri="{BB962C8B-B14F-4D97-AF65-F5344CB8AC3E}">
        <p14:creationId xmlns:p14="http://schemas.microsoft.com/office/powerpoint/2010/main" val="19450368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4D6AC8A9-972C-4B81-B3D5-712715844FAA}" type="slidenum">
              <a:rPr lang="en-US">
                <a:solidFill>
                  <a:srgbClr val="000000"/>
                </a:solidFill>
              </a:rPr>
              <a:pPr/>
              <a:t>53</a:t>
            </a:fld>
            <a:endParaRPr lang="en-US">
              <a:solidFill>
                <a:srgbClr val="000000"/>
              </a:solidFill>
            </a:endParaRPr>
          </a:p>
        </p:txBody>
      </p:sp>
      <p:sp>
        <p:nvSpPr>
          <p:cNvPr id="279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7955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latin typeface="Arial" pitchFamily="34" charset="0"/>
              <a:cs typeface="Arial" pitchFamily="34" charset="0"/>
            </a:endParaRPr>
          </a:p>
        </p:txBody>
      </p:sp>
    </p:spTree>
    <p:extLst>
      <p:ext uri="{BB962C8B-B14F-4D97-AF65-F5344CB8AC3E}">
        <p14:creationId xmlns:p14="http://schemas.microsoft.com/office/powerpoint/2010/main" val="12376750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DC5C5549-CA0E-4F41-974F-166298984FD6}" type="slidenum">
              <a:rPr lang="en-US">
                <a:solidFill>
                  <a:srgbClr val="000000"/>
                </a:solidFill>
              </a:rPr>
              <a:pPr/>
              <a:t>54</a:t>
            </a:fld>
            <a:endParaRPr lang="en-US">
              <a:solidFill>
                <a:srgbClr val="000000"/>
              </a:solidFill>
            </a:endParaRPr>
          </a:p>
        </p:txBody>
      </p:sp>
      <p:sp>
        <p:nvSpPr>
          <p:cNvPr id="28057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8058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latin typeface="Arial" pitchFamily="34" charset="0"/>
              <a:cs typeface="Arial" pitchFamily="34" charset="0"/>
            </a:endParaRPr>
          </a:p>
        </p:txBody>
      </p:sp>
    </p:spTree>
    <p:extLst>
      <p:ext uri="{BB962C8B-B14F-4D97-AF65-F5344CB8AC3E}">
        <p14:creationId xmlns:p14="http://schemas.microsoft.com/office/powerpoint/2010/main" val="10783134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F5EB8B18-2335-4541-8C37-8F8D99E7F665}" type="slidenum">
              <a:rPr lang="en-US">
                <a:solidFill>
                  <a:srgbClr val="000000"/>
                </a:solidFill>
              </a:rPr>
              <a:pPr/>
              <a:t>55</a:t>
            </a:fld>
            <a:endParaRPr lang="en-US">
              <a:solidFill>
                <a:srgbClr val="000000"/>
              </a:solidFill>
            </a:endParaRPr>
          </a:p>
        </p:txBody>
      </p:sp>
      <p:sp>
        <p:nvSpPr>
          <p:cNvPr id="28160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8160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latin typeface="Arial" pitchFamily="34" charset="0"/>
              <a:cs typeface="Arial" pitchFamily="34" charset="0"/>
            </a:endParaRPr>
          </a:p>
        </p:txBody>
      </p:sp>
    </p:spTree>
    <p:extLst>
      <p:ext uri="{BB962C8B-B14F-4D97-AF65-F5344CB8AC3E}">
        <p14:creationId xmlns:p14="http://schemas.microsoft.com/office/powerpoint/2010/main" val="599741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3165D755-2392-442E-8E96-2A2A6498235A}" type="slidenum">
              <a:rPr lang="en-US">
                <a:solidFill>
                  <a:srgbClr val="000000"/>
                </a:solidFill>
              </a:rPr>
              <a:pPr/>
              <a:t>8</a:t>
            </a:fld>
            <a:endParaRPr lang="en-US">
              <a:solidFill>
                <a:srgbClr val="000000"/>
              </a:solidFill>
            </a:endParaRPr>
          </a:p>
        </p:txBody>
      </p:sp>
      <p:sp>
        <p:nvSpPr>
          <p:cNvPr id="24576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4576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latin typeface="Arial" pitchFamily="34" charset="0"/>
              <a:cs typeface="Arial" pitchFamily="34" charset="0"/>
            </a:endParaRPr>
          </a:p>
        </p:txBody>
      </p:sp>
    </p:spTree>
    <p:extLst>
      <p:ext uri="{BB962C8B-B14F-4D97-AF65-F5344CB8AC3E}">
        <p14:creationId xmlns:p14="http://schemas.microsoft.com/office/powerpoint/2010/main" val="775206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168916E-DD71-4A2F-83A4-68DC9078207E}" type="slidenum">
              <a:rPr lang="en-US">
                <a:solidFill>
                  <a:srgbClr val="000000"/>
                </a:solidFill>
              </a:rPr>
              <a:pPr/>
              <a:t>9</a:t>
            </a:fld>
            <a:endParaRPr lang="en-US">
              <a:solidFill>
                <a:srgbClr val="000000"/>
              </a:solidFill>
            </a:endParaRPr>
          </a:p>
        </p:txBody>
      </p:sp>
      <p:sp>
        <p:nvSpPr>
          <p:cNvPr id="24678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4678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latin typeface="Arial" pitchFamily="34" charset="0"/>
              <a:cs typeface="Arial" pitchFamily="34" charset="0"/>
            </a:endParaRPr>
          </a:p>
        </p:txBody>
      </p:sp>
    </p:spTree>
    <p:extLst>
      <p:ext uri="{BB962C8B-B14F-4D97-AF65-F5344CB8AC3E}">
        <p14:creationId xmlns:p14="http://schemas.microsoft.com/office/powerpoint/2010/main" val="113636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742C3B2F-571B-4B7F-88A8-4788E1292052}" type="slidenum">
              <a:rPr lang="en-US">
                <a:solidFill>
                  <a:srgbClr val="000000"/>
                </a:solidFill>
              </a:rPr>
              <a:pPr/>
              <a:t>10</a:t>
            </a:fld>
            <a:endParaRPr lang="en-US">
              <a:solidFill>
                <a:srgbClr val="000000"/>
              </a:solidFill>
            </a:endParaRPr>
          </a:p>
        </p:txBody>
      </p:sp>
      <p:sp>
        <p:nvSpPr>
          <p:cNvPr id="24781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4781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latin typeface="Arial" pitchFamily="34" charset="0"/>
              <a:cs typeface="Arial" pitchFamily="34" charset="0"/>
            </a:endParaRPr>
          </a:p>
        </p:txBody>
      </p:sp>
    </p:spTree>
    <p:extLst>
      <p:ext uri="{BB962C8B-B14F-4D97-AF65-F5344CB8AC3E}">
        <p14:creationId xmlns:p14="http://schemas.microsoft.com/office/powerpoint/2010/main" val="7754075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726E8431-0E14-42D0-AF95-3D5FF12AB957}" type="slidenum">
              <a:rPr lang="en-US">
                <a:solidFill>
                  <a:srgbClr val="000000"/>
                </a:solidFill>
              </a:rPr>
              <a:pPr/>
              <a:t>11</a:t>
            </a:fld>
            <a:endParaRPr lang="en-US">
              <a:solidFill>
                <a:srgbClr val="000000"/>
              </a:solidFill>
            </a:endParaRPr>
          </a:p>
        </p:txBody>
      </p:sp>
      <p:sp>
        <p:nvSpPr>
          <p:cNvPr id="24883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4883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latin typeface="Arial" pitchFamily="34" charset="0"/>
              <a:cs typeface="Arial" pitchFamily="34" charset="0"/>
            </a:endParaRPr>
          </a:p>
        </p:txBody>
      </p:sp>
    </p:spTree>
    <p:extLst>
      <p:ext uri="{BB962C8B-B14F-4D97-AF65-F5344CB8AC3E}">
        <p14:creationId xmlns:p14="http://schemas.microsoft.com/office/powerpoint/2010/main" val="1344729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Slide Image Placeholder 1"/>
          <p:cNvSpPr>
            <a:spLocks noGrp="1" noRot="1" noChangeAspect="1" noTextEdit="1"/>
          </p:cNvSpPr>
          <p:nvPr>
            <p:ph type="sldImg"/>
          </p:nvPr>
        </p:nvSpPr>
        <p:spPr bwMode="auto">
          <a:noFill/>
          <a:ln>
            <a:solidFill>
              <a:srgbClr val="000000"/>
            </a:solidFill>
            <a:miter lim="800000"/>
            <a:headEnd/>
            <a:tailEnd/>
          </a:ln>
        </p:spPr>
      </p:sp>
      <p:sp>
        <p:nvSpPr>
          <p:cNvPr id="24985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latin typeface="Arial" pitchFamily="34" charset="0"/>
              <a:cs typeface="Arial" pitchFamily="34" charset="0"/>
            </a:endParaRPr>
          </a:p>
        </p:txBody>
      </p:sp>
      <p:sp>
        <p:nvSpPr>
          <p:cNvPr id="2498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B969468-2ECF-4EA8-B0AB-0A69BB48CD98}" type="slidenum">
              <a:rPr lang="en-US">
                <a:solidFill>
                  <a:srgbClr val="000000"/>
                </a:solidFill>
              </a:rPr>
              <a:pPr/>
              <a:t>12</a:t>
            </a:fld>
            <a:endParaRPr lang="en-US">
              <a:solidFill>
                <a:srgbClr val="000000"/>
              </a:solidFill>
            </a:endParaRPr>
          </a:p>
        </p:txBody>
      </p:sp>
    </p:spTree>
    <p:extLst>
      <p:ext uri="{BB962C8B-B14F-4D97-AF65-F5344CB8AC3E}">
        <p14:creationId xmlns:p14="http://schemas.microsoft.com/office/powerpoint/2010/main" val="752318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gif"/></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ltLang="en-US"/>
          </a:p>
        </p:txBody>
      </p:sp>
      <p:sp>
        <p:nvSpPr>
          <p:cNvPr id="5" name="Rectangle 5"/>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ltLang="en-US"/>
          </a:p>
        </p:txBody>
      </p:sp>
      <p:sp>
        <p:nvSpPr>
          <p:cNvPr id="6" name="Rectangle 6"/>
          <p:cNvSpPr>
            <a:spLocks noGrp="1" noChangeArrowheads="1"/>
          </p:cNvSpPr>
          <p:nvPr>
            <p:ph type="sldNum" sz="quarter" idx="12"/>
          </p:nvPr>
        </p:nvSpPr>
        <p:spPr/>
        <p:txBody>
          <a:bodyPr/>
          <a:lstStyle>
            <a:lvl1pPr eaLnBrk="1" fontAlgn="auto" hangingPunct="1">
              <a:spcBef>
                <a:spcPts val="0"/>
              </a:spcBef>
              <a:spcAft>
                <a:spcPts val="0"/>
              </a:spcAft>
              <a:defRPr/>
            </a:lvl1pPr>
          </a:lstStyle>
          <a:p>
            <a:pPr>
              <a:defRPr/>
            </a:pPr>
            <a:fld id="{3CDD7574-5457-43D4-AD99-80CB20A0C351}" type="slidenum">
              <a:rPr lang="en-US" altLang="en-US"/>
              <a:pPr>
                <a:defRPr/>
              </a:pPr>
              <a:t>‹#›</a:t>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ltLang="en-US"/>
          </a:p>
        </p:txBody>
      </p:sp>
      <p:sp>
        <p:nvSpPr>
          <p:cNvPr id="5" name="Rectangle 5"/>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ltLang="en-US"/>
          </a:p>
        </p:txBody>
      </p:sp>
      <p:sp>
        <p:nvSpPr>
          <p:cNvPr id="6" name="Rectangle 6"/>
          <p:cNvSpPr>
            <a:spLocks noGrp="1" noChangeArrowheads="1"/>
          </p:cNvSpPr>
          <p:nvPr>
            <p:ph type="sldNum" sz="quarter" idx="12"/>
          </p:nvPr>
        </p:nvSpPr>
        <p:spPr/>
        <p:txBody>
          <a:bodyPr/>
          <a:lstStyle>
            <a:lvl1pPr eaLnBrk="1" fontAlgn="auto" hangingPunct="1">
              <a:spcBef>
                <a:spcPts val="0"/>
              </a:spcBef>
              <a:spcAft>
                <a:spcPts val="0"/>
              </a:spcAft>
              <a:defRPr/>
            </a:lvl1pPr>
          </a:lstStyle>
          <a:p>
            <a:pPr>
              <a:defRPr/>
            </a:pPr>
            <a:fld id="{52188872-9210-4916-A09F-C0D4EE475EB3}" type="slidenum">
              <a:rPr lang="en-US" altLang="en-US"/>
              <a:pPr>
                <a:defRPr/>
              </a:pPr>
              <a:t>‹#›</a:t>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ltLang="en-US"/>
          </a:p>
        </p:txBody>
      </p:sp>
      <p:sp>
        <p:nvSpPr>
          <p:cNvPr id="5" name="Rectangle 5"/>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ltLang="en-US"/>
          </a:p>
        </p:txBody>
      </p:sp>
      <p:sp>
        <p:nvSpPr>
          <p:cNvPr id="6" name="Rectangle 6"/>
          <p:cNvSpPr>
            <a:spLocks noGrp="1" noChangeArrowheads="1"/>
          </p:cNvSpPr>
          <p:nvPr>
            <p:ph type="sldNum" sz="quarter" idx="12"/>
          </p:nvPr>
        </p:nvSpPr>
        <p:spPr/>
        <p:txBody>
          <a:bodyPr/>
          <a:lstStyle>
            <a:lvl1pPr eaLnBrk="1" fontAlgn="auto" hangingPunct="1">
              <a:spcBef>
                <a:spcPts val="0"/>
              </a:spcBef>
              <a:spcAft>
                <a:spcPts val="0"/>
              </a:spcAft>
              <a:defRPr/>
            </a:lvl1pPr>
          </a:lstStyle>
          <a:p>
            <a:pPr>
              <a:defRPr/>
            </a:pPr>
            <a:fld id="{DC9B5349-60B2-4DEF-8003-2D863004B69B}" type="slidenum">
              <a:rPr lang="en-US" altLang="en-US"/>
              <a:pPr>
                <a:defRPr/>
              </a:pPr>
              <a:t>‹#›</a:t>
            </a:fld>
            <a:endParaRPr lang="en-US"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322DAA3-785A-4696-B6EE-282CB0E93CF5}"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8EE26A6-B458-47D5-8C7B-53150D010947}"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5D43615-320C-45B0-A8BB-80CFA2120181}" type="slidenum">
              <a:rPr lang="en-US"/>
              <a:pPr>
                <a:defRPr/>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DE24DC0-6A60-42C6-9510-8189BD482753}" type="slidenum">
              <a:rPr lang="en-US"/>
              <a:pPr>
                <a:defRPr/>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648558A0-0609-466D-9435-59853AE4F410}" type="slidenum">
              <a:rPr lang="en-US"/>
              <a:pPr>
                <a:defRPr/>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4EAA103B-9349-4E94-8F2F-6B77156C4E56}" type="slidenum">
              <a:rPr lang="en-US"/>
              <a:pPr>
                <a:defRPr/>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135AD820-3083-46D2-A109-CCBAEC6C0745}" type="slidenum">
              <a:rPr lang="en-US"/>
              <a:pPr>
                <a:defRPr/>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27104D3-CEE2-41DA-B1B6-45016B8E5445}"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ltLang="en-US"/>
          </a:p>
        </p:txBody>
      </p:sp>
      <p:sp>
        <p:nvSpPr>
          <p:cNvPr id="5" name="Rectangle 5"/>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ltLang="en-US"/>
          </a:p>
        </p:txBody>
      </p:sp>
      <p:sp>
        <p:nvSpPr>
          <p:cNvPr id="6" name="Rectangle 6"/>
          <p:cNvSpPr>
            <a:spLocks noGrp="1" noChangeArrowheads="1"/>
          </p:cNvSpPr>
          <p:nvPr>
            <p:ph type="sldNum" sz="quarter" idx="12"/>
          </p:nvPr>
        </p:nvSpPr>
        <p:spPr/>
        <p:txBody>
          <a:bodyPr/>
          <a:lstStyle>
            <a:lvl1pPr eaLnBrk="1" fontAlgn="auto" hangingPunct="1">
              <a:spcBef>
                <a:spcPts val="0"/>
              </a:spcBef>
              <a:spcAft>
                <a:spcPts val="0"/>
              </a:spcAft>
              <a:defRPr/>
            </a:lvl1pPr>
          </a:lstStyle>
          <a:p>
            <a:pPr>
              <a:defRPr/>
            </a:pPr>
            <a:fld id="{6FEE7F15-3138-47A2-87B6-B0C957A905F3}" type="slidenum">
              <a:rPr lang="en-US" altLang="en-US"/>
              <a:pPr>
                <a:defRPr/>
              </a:pPr>
              <a:t>‹#›</a:t>
            </a:fld>
            <a:endParaRPr lang="en-US"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0379125-00E9-45E6-8324-CDFEDABEF12F}" type="slidenum">
              <a:rPr lang="en-US"/>
              <a:pPr>
                <a:defRPr/>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D1985B6-CDF4-4765-8419-A2235A2AACC6}" type="slidenum">
              <a:rPr lang="en-US"/>
              <a:pPr>
                <a:defRPr/>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096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76200"/>
            <a:ext cx="5676900" cy="6096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75344EC-36B5-4E88-8189-62F4EC00180C}" type="slidenum">
              <a:rPr lang="en-US"/>
              <a:pPr>
                <a:defRPr/>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966415AB-A16C-46C4-B072-18F72F957666}" type="datetimeFigureOut">
              <a:rPr lang="en-US"/>
              <a:pPr>
                <a:defRPr/>
              </a:pPr>
              <a:t>9/28/17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62D2950-E11B-492F-B085-29405D083455}" type="slidenum">
              <a:rPr lang="en-US"/>
              <a:pPr>
                <a:defRPr/>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B83AB4EB-A5D9-4050-96C3-7EE7DF083DD8}" type="datetimeFigureOut">
              <a:rPr lang="en-US"/>
              <a:pPr>
                <a:defRPr/>
              </a:pPr>
              <a:t>9/28/17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69E3136-8077-4AEF-939E-C4E9CA74B1F8}" type="slidenum">
              <a:rPr lang="en-US"/>
              <a:pPr>
                <a:defRPr/>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B628A872-4FAE-4DE6-9C79-A53414126713}" type="datetimeFigureOut">
              <a:rPr lang="en-US"/>
              <a:pPr>
                <a:defRPr/>
              </a:pPr>
              <a:t>9/28/17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32EEA5B-12EF-4ADE-8FFE-6314714BC053}" type="slidenum">
              <a:rPr lang="en-US"/>
              <a:pPr>
                <a:defRPr/>
              </a:pPr>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B7B0EE4A-B3EF-430F-9B6D-9793BA24CE33}" type="datetimeFigureOut">
              <a:rPr lang="en-US"/>
              <a:pPr>
                <a:defRPr/>
              </a:pPr>
              <a:t>9/28/17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B12E6C6-7806-455C-AC53-F89DA59BA834}" type="slidenum">
              <a:rPr lang="en-US"/>
              <a:pPr>
                <a:defRPr/>
              </a:pPr>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4CB48B34-9F7D-46B0-9350-3D534DBE4241}" type="datetimeFigureOut">
              <a:rPr lang="en-US"/>
              <a:pPr>
                <a:defRPr/>
              </a:pPr>
              <a:t>9/28/17</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2F11755D-7638-460E-B0F6-9D1CDB826EB6}" type="slidenum">
              <a:rPr lang="en-US"/>
              <a:pPr>
                <a:defRPr/>
              </a:pPr>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119C1A36-5434-45DF-9F2F-4F6EFAA3F408}" type="datetimeFigureOut">
              <a:rPr lang="en-US"/>
              <a:pPr>
                <a:defRPr/>
              </a:pPr>
              <a:t>9/28/17</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E4BC462D-AFA0-4A26-8DC1-C09813D22982}" type="slidenum">
              <a:rPr lang="en-US"/>
              <a:pPr>
                <a:defRPr/>
              </a:pPr>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77EFC55-9E84-4BD8-839C-36CAF6408738}" type="datetimeFigureOut">
              <a:rPr lang="en-US"/>
              <a:pPr>
                <a:defRPr/>
              </a:pPr>
              <a:t>9/28/17</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22E75C21-0150-445A-A9BC-83D0885F8E69}"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ltLang="en-US"/>
          </a:p>
        </p:txBody>
      </p:sp>
      <p:sp>
        <p:nvSpPr>
          <p:cNvPr id="5" name="Rectangle 5"/>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ltLang="en-US"/>
          </a:p>
        </p:txBody>
      </p:sp>
      <p:sp>
        <p:nvSpPr>
          <p:cNvPr id="6" name="Rectangle 6"/>
          <p:cNvSpPr>
            <a:spLocks noGrp="1" noChangeArrowheads="1"/>
          </p:cNvSpPr>
          <p:nvPr>
            <p:ph type="sldNum" sz="quarter" idx="12"/>
          </p:nvPr>
        </p:nvSpPr>
        <p:spPr/>
        <p:txBody>
          <a:bodyPr/>
          <a:lstStyle>
            <a:lvl1pPr eaLnBrk="1" fontAlgn="auto" hangingPunct="1">
              <a:spcBef>
                <a:spcPts val="0"/>
              </a:spcBef>
              <a:spcAft>
                <a:spcPts val="0"/>
              </a:spcAft>
              <a:defRPr/>
            </a:lvl1pPr>
          </a:lstStyle>
          <a:p>
            <a:pPr>
              <a:defRPr/>
            </a:pPr>
            <a:fld id="{120EB79F-9184-4A75-BF0D-9BBC1D80D875}" type="slidenum">
              <a:rPr lang="en-US" altLang="en-US"/>
              <a:pPr>
                <a:defRPr/>
              </a:pPr>
              <a:t>‹#›</a:t>
            </a:fld>
            <a:endParaRPr lang="en-US"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A4D4666F-2EA0-4348-AC62-32CF7C4AF6B5}" type="datetimeFigureOut">
              <a:rPr lang="en-US"/>
              <a:pPr>
                <a:defRPr/>
              </a:pPr>
              <a:t>9/28/17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7181C60-231A-45AA-8D16-62E8C5CCFA63}" type="slidenum">
              <a:rPr lang="en-US"/>
              <a:pPr>
                <a:defRPr/>
              </a:pPr>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8BE4B1B4-A1BB-4A89-8064-DE42077CA4ED}" type="datetimeFigureOut">
              <a:rPr lang="en-US"/>
              <a:pPr>
                <a:defRPr/>
              </a:pPr>
              <a:t>9/28/17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915DE81-E216-4F3B-A433-442A850965B8}" type="slidenum">
              <a:rPr lang="en-US"/>
              <a:pPr>
                <a:defRPr/>
              </a:pPr>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A36CB32C-211B-42E3-B4DA-7B9568456B67}" type="datetimeFigureOut">
              <a:rPr lang="en-US"/>
              <a:pPr>
                <a:defRPr/>
              </a:pPr>
              <a:t>9/28/17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A155392-06C1-4F63-8673-2CA398968001}" type="slidenum">
              <a:rPr lang="en-US"/>
              <a:pPr>
                <a:defRPr/>
              </a:pPr>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7ED77E7-3C68-47A8-B997-AB7630D2187A}" type="datetimeFigureOut">
              <a:rPr lang="en-US"/>
              <a:pPr>
                <a:defRPr/>
              </a:pPr>
              <a:t>9/28/17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B32C1A2-8B1E-420D-9174-6517B22E1EB0}" type="slidenum">
              <a:rPr lang="en-US"/>
              <a:pPr>
                <a:defRPr/>
              </a:pPr>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B9FDFA92-92D2-4B56-8B7F-955101DB4FA7}" type="slidenum">
              <a:rPr lang="en-US" altLang="en-US"/>
              <a:pPr>
                <a:defRPr/>
              </a:pPr>
              <a:t>‹#›</a:t>
            </a:fld>
            <a:endParaRPr lang="en-US"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A5E7CBC9-3157-4585-B2A3-D92320560399}" type="slidenum">
              <a:rPr lang="en-US" altLang="en-US"/>
              <a:pPr>
                <a:defRPr/>
              </a:pPr>
              <a:t>‹#›</a:t>
            </a:fld>
            <a:endParaRPr lang="en-US"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BED5704E-E755-40E5-8090-9DA5FEFA7273}" type="slidenum">
              <a:rPr lang="en-US" altLang="en-US"/>
              <a:pPr>
                <a:defRPr/>
              </a:pPr>
              <a:t>‹#›</a:t>
            </a:fld>
            <a:endParaRPr lang="en-US"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01FCC5B5-0A3A-48C0-9ACE-B9716EC58B7F}" type="slidenum">
              <a:rPr lang="en-US" altLang="en-US"/>
              <a:pPr>
                <a:defRPr/>
              </a:pPr>
              <a:t>‹#›</a:t>
            </a:fld>
            <a:endParaRPr lang="en-US"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a:ln/>
        </p:spPr>
        <p:txBody>
          <a:bodyPr/>
          <a:lstStyle>
            <a:lvl1pPr>
              <a:defRPr/>
            </a:lvl1pPr>
          </a:lstStyle>
          <a:p>
            <a:pPr>
              <a:defRPr/>
            </a:pPr>
            <a:fld id="{9A1A820E-5275-41B7-B00E-84B5F9749760}" type="slidenum">
              <a:rPr lang="en-US" altLang="en-US"/>
              <a:pPr>
                <a:defRPr/>
              </a:pPr>
              <a:t>‹#›</a:t>
            </a:fld>
            <a:endParaRPr lang="en-US"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p:cNvSpPr>
            <a:spLocks noGrp="1" noChangeArrowheads="1"/>
          </p:cNvSpPr>
          <p:nvPr>
            <p:ph type="sldNum" sz="quarter" idx="12"/>
          </p:nvPr>
        </p:nvSpPr>
        <p:spPr>
          <a:ln/>
        </p:spPr>
        <p:txBody>
          <a:bodyPr/>
          <a:lstStyle>
            <a:lvl1pPr>
              <a:defRPr/>
            </a:lvl1pPr>
          </a:lstStyle>
          <a:p>
            <a:pPr>
              <a:defRPr/>
            </a:pPr>
            <a:fld id="{AA6B2511-330C-439D-B10C-AAF7C7285D3C}" type="slidenum">
              <a:rPr lang="en-US" altLang="en-US"/>
              <a:pPr>
                <a:defRPr/>
              </a:pPr>
              <a:t>‹#›</a:t>
            </a:fld>
            <a:endParaRPr lang="en-US"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ltLang="en-US"/>
          </a:p>
        </p:txBody>
      </p:sp>
      <p:sp>
        <p:nvSpPr>
          <p:cNvPr id="6" name="Rectangle 5"/>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ltLang="en-US"/>
          </a:p>
        </p:txBody>
      </p:sp>
      <p:sp>
        <p:nvSpPr>
          <p:cNvPr id="7" name="Rectangle 6"/>
          <p:cNvSpPr>
            <a:spLocks noGrp="1" noChangeArrowheads="1"/>
          </p:cNvSpPr>
          <p:nvPr>
            <p:ph type="sldNum" sz="quarter" idx="12"/>
          </p:nvPr>
        </p:nvSpPr>
        <p:spPr/>
        <p:txBody>
          <a:bodyPr/>
          <a:lstStyle>
            <a:lvl1pPr eaLnBrk="1" fontAlgn="auto" hangingPunct="1">
              <a:spcBef>
                <a:spcPts val="0"/>
              </a:spcBef>
              <a:spcAft>
                <a:spcPts val="0"/>
              </a:spcAft>
              <a:defRPr/>
            </a:lvl1pPr>
          </a:lstStyle>
          <a:p>
            <a:pPr>
              <a:defRPr/>
            </a:pPr>
            <a:fld id="{8462D8EC-3C38-462C-B2BB-7D8354117EFF}" type="slidenum">
              <a:rPr lang="en-US" altLang="en-US"/>
              <a:pPr>
                <a:defRPr/>
              </a:pPr>
              <a:t>‹#›</a:t>
            </a:fld>
            <a:endParaRPr lang="en-US"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p:cNvSpPr>
            <a:spLocks noGrp="1" noChangeArrowheads="1"/>
          </p:cNvSpPr>
          <p:nvPr>
            <p:ph type="sldNum" sz="quarter" idx="12"/>
          </p:nvPr>
        </p:nvSpPr>
        <p:spPr>
          <a:ln/>
        </p:spPr>
        <p:txBody>
          <a:bodyPr/>
          <a:lstStyle>
            <a:lvl1pPr>
              <a:defRPr/>
            </a:lvl1pPr>
          </a:lstStyle>
          <a:p>
            <a:pPr>
              <a:defRPr/>
            </a:pPr>
            <a:fld id="{33F8FDC4-E146-46F6-8621-1C8C0B3D0C68}" type="slidenum">
              <a:rPr lang="en-US" altLang="en-US"/>
              <a:pPr>
                <a:defRPr/>
              </a:pPr>
              <a:t>‹#›</a:t>
            </a:fld>
            <a:endParaRPr lang="en-US"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174CC6B6-6996-4A9E-9440-AD6293963335}" type="slidenum">
              <a:rPr lang="en-US" altLang="en-US"/>
              <a:pPr>
                <a:defRPr/>
              </a:pPr>
              <a:t>‹#›</a:t>
            </a:fld>
            <a:endParaRPr lang="en-US"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EF5A5ECC-5AB9-4736-89D9-2B754187774D}" type="slidenum">
              <a:rPr lang="en-US" altLang="en-US"/>
              <a:pPr>
                <a:defRPr/>
              </a:pPr>
              <a:t>‹#›</a:t>
            </a:fld>
            <a:endParaRPr lang="en-US"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8E5E9775-6DC4-4039-81E2-F10636EC6A84}" type="slidenum">
              <a:rPr lang="en-US" altLang="en-US"/>
              <a:pPr>
                <a:defRPr/>
              </a:pPr>
              <a:t>‹#›</a:t>
            </a:fld>
            <a:endParaRPr lang="en-US"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90D6D218-4C2E-416C-A6D4-811A5EB81BE8}" type="slidenum">
              <a:rPr lang="en-US" altLang="en-US"/>
              <a:pPr>
                <a:defRPr/>
              </a:pPr>
              <a:t>‹#›</a:t>
            </a:fld>
            <a:endParaRPr lang="en-US"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p>
        </p:txBody>
      </p:sp>
      <p:sp>
        <p:nvSpPr>
          <p:cNvPr id="5" name="Rectangle 5"/>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p>
        </p:txBody>
      </p:sp>
      <p:sp>
        <p:nvSpPr>
          <p:cNvPr id="6" name="Rectangle 6"/>
          <p:cNvSpPr>
            <a:spLocks noGrp="1" noChangeArrowheads="1"/>
          </p:cNvSpPr>
          <p:nvPr>
            <p:ph type="sldNum" sz="quarter" idx="12"/>
          </p:nvPr>
        </p:nvSpPr>
        <p:spPr/>
        <p:txBody>
          <a:bodyPr/>
          <a:lstStyle>
            <a:lvl1pPr eaLnBrk="1" fontAlgn="auto" hangingPunct="1">
              <a:spcBef>
                <a:spcPts val="0"/>
              </a:spcBef>
              <a:spcAft>
                <a:spcPts val="0"/>
              </a:spcAft>
              <a:defRPr/>
            </a:lvl1pPr>
          </a:lstStyle>
          <a:p>
            <a:pPr>
              <a:defRPr/>
            </a:pPr>
            <a:fld id="{482FDC5D-2004-4D35-AE63-FD426F00BAFA}" type="slidenum">
              <a:rPr lang="en-US"/>
              <a:pPr>
                <a:defRPr/>
              </a:pPr>
              <a:t>‹#›</a:t>
            </a:fld>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p>
        </p:txBody>
      </p:sp>
      <p:sp>
        <p:nvSpPr>
          <p:cNvPr id="5" name="Rectangle 5"/>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p>
        </p:txBody>
      </p:sp>
      <p:sp>
        <p:nvSpPr>
          <p:cNvPr id="6" name="Rectangle 6"/>
          <p:cNvSpPr>
            <a:spLocks noGrp="1" noChangeArrowheads="1"/>
          </p:cNvSpPr>
          <p:nvPr>
            <p:ph type="sldNum" sz="quarter" idx="12"/>
          </p:nvPr>
        </p:nvSpPr>
        <p:spPr/>
        <p:txBody>
          <a:bodyPr/>
          <a:lstStyle>
            <a:lvl1pPr eaLnBrk="1" fontAlgn="auto" hangingPunct="1">
              <a:spcBef>
                <a:spcPts val="0"/>
              </a:spcBef>
              <a:spcAft>
                <a:spcPts val="0"/>
              </a:spcAft>
              <a:defRPr/>
            </a:lvl1pPr>
          </a:lstStyle>
          <a:p>
            <a:pPr>
              <a:defRPr/>
            </a:pPr>
            <a:fld id="{088FC13B-429A-422C-AEB1-8C04552B5AEB}" type="slidenum">
              <a:rPr lang="en-US"/>
              <a:pPr>
                <a:defRPr/>
              </a:pPr>
              <a:t>‹#›</a:t>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p>
        </p:txBody>
      </p:sp>
      <p:sp>
        <p:nvSpPr>
          <p:cNvPr id="5" name="Rectangle 5"/>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p>
        </p:txBody>
      </p:sp>
      <p:sp>
        <p:nvSpPr>
          <p:cNvPr id="6" name="Rectangle 6"/>
          <p:cNvSpPr>
            <a:spLocks noGrp="1" noChangeArrowheads="1"/>
          </p:cNvSpPr>
          <p:nvPr>
            <p:ph type="sldNum" sz="quarter" idx="12"/>
          </p:nvPr>
        </p:nvSpPr>
        <p:spPr/>
        <p:txBody>
          <a:bodyPr/>
          <a:lstStyle>
            <a:lvl1pPr eaLnBrk="1" fontAlgn="auto" hangingPunct="1">
              <a:spcBef>
                <a:spcPts val="0"/>
              </a:spcBef>
              <a:spcAft>
                <a:spcPts val="0"/>
              </a:spcAft>
              <a:defRPr/>
            </a:lvl1pPr>
          </a:lstStyle>
          <a:p>
            <a:pPr>
              <a:defRPr/>
            </a:pPr>
            <a:fld id="{7B528C52-4A78-41C4-9CD9-71ECA9C4A949}" type="slidenum">
              <a:rPr lang="en-US"/>
              <a:pPr>
                <a:defRPr/>
              </a:pPr>
              <a:t>‹#›</a:t>
            </a:fld>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p>
        </p:txBody>
      </p:sp>
      <p:sp>
        <p:nvSpPr>
          <p:cNvPr id="6" name="Rectangle 5"/>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p>
        </p:txBody>
      </p:sp>
      <p:sp>
        <p:nvSpPr>
          <p:cNvPr id="7" name="Rectangle 6"/>
          <p:cNvSpPr>
            <a:spLocks noGrp="1" noChangeArrowheads="1"/>
          </p:cNvSpPr>
          <p:nvPr>
            <p:ph type="sldNum" sz="quarter" idx="12"/>
          </p:nvPr>
        </p:nvSpPr>
        <p:spPr/>
        <p:txBody>
          <a:bodyPr/>
          <a:lstStyle>
            <a:lvl1pPr eaLnBrk="1" fontAlgn="auto" hangingPunct="1">
              <a:spcBef>
                <a:spcPts val="0"/>
              </a:spcBef>
              <a:spcAft>
                <a:spcPts val="0"/>
              </a:spcAft>
              <a:defRPr/>
            </a:lvl1pPr>
          </a:lstStyle>
          <a:p>
            <a:pPr>
              <a:defRPr/>
            </a:pPr>
            <a:fld id="{988565CC-E548-490B-9BB0-A5E7796D6D88}" type="slidenum">
              <a:rPr lang="en-US"/>
              <a:pPr>
                <a:defRPr/>
              </a:pPr>
              <a:t>‹#›</a:t>
            </a:fld>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p>
        </p:txBody>
      </p:sp>
      <p:sp>
        <p:nvSpPr>
          <p:cNvPr id="8" name="Rectangle 5"/>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p>
        </p:txBody>
      </p:sp>
      <p:sp>
        <p:nvSpPr>
          <p:cNvPr id="9" name="Rectangle 6"/>
          <p:cNvSpPr>
            <a:spLocks noGrp="1" noChangeArrowheads="1"/>
          </p:cNvSpPr>
          <p:nvPr>
            <p:ph type="sldNum" sz="quarter" idx="12"/>
          </p:nvPr>
        </p:nvSpPr>
        <p:spPr/>
        <p:txBody>
          <a:bodyPr/>
          <a:lstStyle>
            <a:lvl1pPr eaLnBrk="1" fontAlgn="auto" hangingPunct="1">
              <a:spcBef>
                <a:spcPts val="0"/>
              </a:spcBef>
              <a:spcAft>
                <a:spcPts val="0"/>
              </a:spcAft>
              <a:defRPr/>
            </a:lvl1pPr>
          </a:lstStyle>
          <a:p>
            <a:pPr>
              <a:defRPr/>
            </a:pPr>
            <a:fld id="{58F221DD-7D09-4484-9F9F-824F46974917}"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ltLang="en-US"/>
          </a:p>
        </p:txBody>
      </p:sp>
      <p:sp>
        <p:nvSpPr>
          <p:cNvPr id="8" name="Rectangle 5"/>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eaLnBrk="1" fontAlgn="auto" hangingPunct="1">
              <a:spcBef>
                <a:spcPts val="0"/>
              </a:spcBef>
              <a:spcAft>
                <a:spcPts val="0"/>
              </a:spcAft>
              <a:defRPr/>
            </a:lvl1pPr>
          </a:lstStyle>
          <a:p>
            <a:pPr>
              <a:defRPr/>
            </a:pPr>
            <a:fld id="{F1CF37FE-45DA-4E9B-B862-0105CC8229EF}" type="slidenum">
              <a:rPr lang="en-US" altLang="en-US"/>
              <a:pPr>
                <a:defRPr/>
              </a:pPr>
              <a:t>‹#›</a:t>
            </a:fld>
            <a:endParaRPr lang="en-US"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p>
        </p:txBody>
      </p:sp>
      <p:sp>
        <p:nvSpPr>
          <p:cNvPr id="4" name="Rectangle 5"/>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p>
        </p:txBody>
      </p:sp>
      <p:sp>
        <p:nvSpPr>
          <p:cNvPr id="5" name="Rectangle 6"/>
          <p:cNvSpPr>
            <a:spLocks noGrp="1" noChangeArrowheads="1"/>
          </p:cNvSpPr>
          <p:nvPr>
            <p:ph type="sldNum" sz="quarter" idx="12"/>
          </p:nvPr>
        </p:nvSpPr>
        <p:spPr/>
        <p:txBody>
          <a:bodyPr/>
          <a:lstStyle>
            <a:lvl1pPr eaLnBrk="1" fontAlgn="auto" hangingPunct="1">
              <a:spcBef>
                <a:spcPts val="0"/>
              </a:spcBef>
              <a:spcAft>
                <a:spcPts val="0"/>
              </a:spcAft>
              <a:defRPr/>
            </a:lvl1pPr>
          </a:lstStyle>
          <a:p>
            <a:pPr>
              <a:defRPr/>
            </a:pPr>
            <a:fld id="{92675F15-181B-4F33-A23E-0E8EED4BE450}" type="slidenum">
              <a:rPr lang="en-US"/>
              <a:pPr>
                <a:defRPr/>
              </a:pPr>
              <a:t>‹#›</a:t>
            </a:fld>
            <a:endParaRPr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p>
        </p:txBody>
      </p:sp>
      <p:sp>
        <p:nvSpPr>
          <p:cNvPr id="3" name="Rectangle 5"/>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p>
        </p:txBody>
      </p:sp>
      <p:sp>
        <p:nvSpPr>
          <p:cNvPr id="4" name="Rectangle 6"/>
          <p:cNvSpPr>
            <a:spLocks noGrp="1" noChangeArrowheads="1"/>
          </p:cNvSpPr>
          <p:nvPr>
            <p:ph type="sldNum" sz="quarter" idx="12"/>
          </p:nvPr>
        </p:nvSpPr>
        <p:spPr/>
        <p:txBody>
          <a:bodyPr/>
          <a:lstStyle>
            <a:lvl1pPr eaLnBrk="1" fontAlgn="auto" hangingPunct="1">
              <a:spcBef>
                <a:spcPts val="0"/>
              </a:spcBef>
              <a:spcAft>
                <a:spcPts val="0"/>
              </a:spcAft>
              <a:defRPr/>
            </a:lvl1pPr>
          </a:lstStyle>
          <a:p>
            <a:pPr>
              <a:defRPr/>
            </a:pPr>
            <a:fld id="{ED01EBB5-B8F4-43EE-9CE8-0A1CC65F3EB1}" type="slidenum">
              <a:rPr lang="en-US"/>
              <a:pPr>
                <a:defRPr/>
              </a:pPr>
              <a:t>‹#›</a:t>
            </a:fld>
            <a:endParaRPr 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p>
        </p:txBody>
      </p:sp>
      <p:sp>
        <p:nvSpPr>
          <p:cNvPr id="6" name="Rectangle 5"/>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p>
        </p:txBody>
      </p:sp>
      <p:sp>
        <p:nvSpPr>
          <p:cNvPr id="7" name="Rectangle 6"/>
          <p:cNvSpPr>
            <a:spLocks noGrp="1" noChangeArrowheads="1"/>
          </p:cNvSpPr>
          <p:nvPr>
            <p:ph type="sldNum" sz="quarter" idx="12"/>
          </p:nvPr>
        </p:nvSpPr>
        <p:spPr/>
        <p:txBody>
          <a:bodyPr/>
          <a:lstStyle>
            <a:lvl1pPr eaLnBrk="1" fontAlgn="auto" hangingPunct="1">
              <a:spcBef>
                <a:spcPts val="0"/>
              </a:spcBef>
              <a:spcAft>
                <a:spcPts val="0"/>
              </a:spcAft>
              <a:defRPr/>
            </a:lvl1pPr>
          </a:lstStyle>
          <a:p>
            <a:pPr>
              <a:defRPr/>
            </a:pPr>
            <a:fld id="{6C728F1A-97BC-4220-B6A4-78DDD3B14F2C}" type="slidenum">
              <a:rPr lang="en-US"/>
              <a:pPr>
                <a:defRPr/>
              </a:pPr>
              <a:t>‹#›</a:t>
            </a:fld>
            <a:endParaRPr 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p>
        </p:txBody>
      </p:sp>
      <p:sp>
        <p:nvSpPr>
          <p:cNvPr id="6" name="Rectangle 5"/>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p>
        </p:txBody>
      </p:sp>
      <p:sp>
        <p:nvSpPr>
          <p:cNvPr id="7" name="Rectangle 6"/>
          <p:cNvSpPr>
            <a:spLocks noGrp="1" noChangeArrowheads="1"/>
          </p:cNvSpPr>
          <p:nvPr>
            <p:ph type="sldNum" sz="quarter" idx="12"/>
          </p:nvPr>
        </p:nvSpPr>
        <p:spPr/>
        <p:txBody>
          <a:bodyPr/>
          <a:lstStyle>
            <a:lvl1pPr eaLnBrk="1" fontAlgn="auto" hangingPunct="1">
              <a:spcBef>
                <a:spcPts val="0"/>
              </a:spcBef>
              <a:spcAft>
                <a:spcPts val="0"/>
              </a:spcAft>
              <a:defRPr/>
            </a:lvl1pPr>
          </a:lstStyle>
          <a:p>
            <a:pPr>
              <a:defRPr/>
            </a:pPr>
            <a:fld id="{41DE24BB-BEFA-495D-8BEB-2B3647E60474}" type="slidenum">
              <a:rPr lang="en-US"/>
              <a:pPr>
                <a:defRPr/>
              </a:pPr>
              <a:t>‹#›</a:t>
            </a:fld>
            <a:endParaRPr 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p>
        </p:txBody>
      </p:sp>
      <p:sp>
        <p:nvSpPr>
          <p:cNvPr id="5" name="Rectangle 5"/>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p>
        </p:txBody>
      </p:sp>
      <p:sp>
        <p:nvSpPr>
          <p:cNvPr id="6" name="Rectangle 6"/>
          <p:cNvSpPr>
            <a:spLocks noGrp="1" noChangeArrowheads="1"/>
          </p:cNvSpPr>
          <p:nvPr>
            <p:ph type="sldNum" sz="quarter" idx="12"/>
          </p:nvPr>
        </p:nvSpPr>
        <p:spPr/>
        <p:txBody>
          <a:bodyPr/>
          <a:lstStyle>
            <a:lvl1pPr eaLnBrk="1" fontAlgn="auto" hangingPunct="1">
              <a:spcBef>
                <a:spcPts val="0"/>
              </a:spcBef>
              <a:spcAft>
                <a:spcPts val="0"/>
              </a:spcAft>
              <a:defRPr/>
            </a:lvl1pPr>
          </a:lstStyle>
          <a:p>
            <a:pPr>
              <a:defRPr/>
            </a:pPr>
            <a:fld id="{D9FFF635-3DFF-4A4C-9CEC-D7506028235C}" type="slidenum">
              <a:rPr lang="en-US"/>
              <a:pPr>
                <a:defRPr/>
              </a:pPr>
              <a:t>‹#›</a:t>
            </a:fld>
            <a:endParaRPr 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096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76200"/>
            <a:ext cx="5676900" cy="6096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p>
        </p:txBody>
      </p:sp>
      <p:sp>
        <p:nvSpPr>
          <p:cNvPr id="5" name="Rectangle 5"/>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p>
        </p:txBody>
      </p:sp>
      <p:sp>
        <p:nvSpPr>
          <p:cNvPr id="6" name="Rectangle 6"/>
          <p:cNvSpPr>
            <a:spLocks noGrp="1" noChangeArrowheads="1"/>
          </p:cNvSpPr>
          <p:nvPr>
            <p:ph type="sldNum" sz="quarter" idx="12"/>
          </p:nvPr>
        </p:nvSpPr>
        <p:spPr/>
        <p:txBody>
          <a:bodyPr/>
          <a:lstStyle>
            <a:lvl1pPr eaLnBrk="1" fontAlgn="auto" hangingPunct="1">
              <a:spcBef>
                <a:spcPts val="0"/>
              </a:spcBef>
              <a:spcAft>
                <a:spcPts val="0"/>
              </a:spcAft>
              <a:defRPr/>
            </a:lvl1pPr>
          </a:lstStyle>
          <a:p>
            <a:pPr>
              <a:defRPr/>
            </a:pPr>
            <a:fld id="{6CD90F9D-C287-4B76-B976-6E2657668C45}" type="slidenum">
              <a:rPr lang="en-US"/>
              <a:pPr>
                <a:defRPr/>
              </a:pPr>
              <a:t>‹#›</a:t>
            </a:fld>
            <a:endParaRPr 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61285487-6C57-4369-8CA4-4477EEDA5EC2}" type="slidenum">
              <a:rPr lang="en-US"/>
              <a:pPr>
                <a:defRPr/>
              </a:pPr>
              <a:t>‹#›</a:t>
            </a:fld>
            <a:endParaRPr 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7ADE634A-B73F-40F2-B007-58AB5CE1BD7A}" type="slidenum">
              <a:rPr lang="en-US"/>
              <a:pPr>
                <a:defRPr/>
              </a:pPr>
              <a:t>‹#›</a:t>
            </a:fld>
            <a:endParaRPr 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B462BA89-EA35-446A-8B6B-B17325D9C91F}" type="slidenum">
              <a:rPr lang="en-US"/>
              <a:pPr>
                <a:defRPr/>
              </a:pPr>
              <a:t>‹#›</a:t>
            </a:fld>
            <a:endParaRPr 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p>
        </p:txBody>
      </p:sp>
      <p:sp>
        <p:nvSpPr>
          <p:cNvPr id="6"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7"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57EE5300-D590-4524-B665-6446707CD369}"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ltLang="en-US"/>
          </a:p>
        </p:txBody>
      </p:sp>
      <p:sp>
        <p:nvSpPr>
          <p:cNvPr id="4" name="Rectangle 5"/>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ltLang="en-US"/>
          </a:p>
        </p:txBody>
      </p:sp>
      <p:sp>
        <p:nvSpPr>
          <p:cNvPr id="5" name="Rectangle 6"/>
          <p:cNvSpPr>
            <a:spLocks noGrp="1" noChangeArrowheads="1"/>
          </p:cNvSpPr>
          <p:nvPr>
            <p:ph type="sldNum" sz="quarter" idx="12"/>
          </p:nvPr>
        </p:nvSpPr>
        <p:spPr/>
        <p:txBody>
          <a:bodyPr/>
          <a:lstStyle>
            <a:lvl1pPr eaLnBrk="1" fontAlgn="auto" hangingPunct="1">
              <a:spcBef>
                <a:spcPts val="0"/>
              </a:spcBef>
              <a:spcAft>
                <a:spcPts val="0"/>
              </a:spcAft>
              <a:defRPr/>
            </a:lvl1pPr>
          </a:lstStyle>
          <a:p>
            <a:pPr>
              <a:defRPr/>
            </a:pPr>
            <a:fld id="{F1C29719-3838-4567-B41C-47F2022B52DC}" type="slidenum">
              <a:rPr lang="en-US" altLang="en-US"/>
              <a:pPr>
                <a:defRPr/>
              </a:pPr>
              <a:t>‹#›</a:t>
            </a:fld>
            <a:endParaRPr lang="en-US"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p>
        </p:txBody>
      </p:sp>
      <p:sp>
        <p:nvSpPr>
          <p:cNvPr id="8"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9"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60A2516E-0B1A-4DC5-8283-CF39063EAB25}" type="slidenum">
              <a:rPr lang="en-US"/>
              <a:pPr>
                <a:defRPr/>
              </a:pPr>
              <a:t>‹#›</a:t>
            </a:fld>
            <a:endParaRPr 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13DCA3E9-8865-4536-B315-8D32635EF3ED}" type="slidenum">
              <a:rPr lang="en-US"/>
              <a:pPr>
                <a:defRPr/>
              </a:pPr>
              <a:t>‹#›</a:t>
            </a:fld>
            <a:endParaRPr 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p>
        </p:txBody>
      </p:sp>
      <p:sp>
        <p:nvSpPr>
          <p:cNvPr id="3"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4"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E66F15C1-5905-4B57-A634-4D1F0B33C616}" type="slidenum">
              <a:rPr lang="en-US"/>
              <a:pPr>
                <a:defRPr/>
              </a:pPr>
              <a:t>‹#›</a:t>
            </a:fld>
            <a:endParaRPr 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p>
        </p:txBody>
      </p:sp>
      <p:sp>
        <p:nvSpPr>
          <p:cNvPr id="6"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7"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25039410-84F0-470F-9E6F-211386FF6CAC}" type="slidenum">
              <a:rPr lang="en-US"/>
              <a:pPr>
                <a:defRPr/>
              </a:pPr>
              <a:t>‹#›</a:t>
            </a:fld>
            <a:endParaRPr 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p>
        </p:txBody>
      </p:sp>
      <p:sp>
        <p:nvSpPr>
          <p:cNvPr id="6"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7"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6CD80D48-DB95-4FF4-B8FD-38593C188586}" type="slidenum">
              <a:rPr lang="en-US"/>
              <a:pPr>
                <a:defRPr/>
              </a:pPr>
              <a:t>‹#›</a:t>
            </a:fld>
            <a:endParaRPr 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47275B7C-CD83-4B2E-8E54-A0311DA8A491}" type="slidenum">
              <a:rPr lang="en-US"/>
              <a:pPr>
                <a:defRPr/>
              </a:pPr>
              <a:t>‹#›</a:t>
            </a:fld>
            <a:endParaRPr 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63C9FC9C-65BB-4239-B83E-D681F77DC6E6}" type="slidenum">
              <a:rPr lang="en-US"/>
              <a:pPr>
                <a:defRPr/>
              </a:pPr>
              <a:t>‹#›</a:t>
            </a:fld>
            <a:endParaRPr 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7328098" y="6416675"/>
            <a:ext cx="1587302" cy="365125"/>
          </a:xfrm>
          <a:prstGeom prst="rect">
            <a:avLst/>
          </a:prstGeom>
        </p:spPr>
        <p:txBody>
          <a:bodyPr/>
          <a:lstStyle>
            <a:lvl1pPr>
              <a:defRPr>
                <a:solidFill>
                  <a:schemeClr val="bg1"/>
                </a:solidFill>
              </a:defRPr>
            </a:lvl1pPr>
          </a:lstStyle>
          <a:p>
            <a:pPr>
              <a:defRPr/>
            </a:pPr>
            <a:fld id="{8A96721B-FC34-4877-A58E-F28F750DA41F}" type="datetimeFigureOut">
              <a:rPr lang="en-US" smtClean="0">
                <a:solidFill>
                  <a:prstClr val="black">
                    <a:tint val="75000"/>
                  </a:prstClr>
                </a:solidFill>
              </a:rPr>
              <a:pPr>
                <a:defRPr/>
              </a:pPr>
              <a:t>9/28/17</a:t>
            </a:fld>
            <a:endParaRPr lang="en-US">
              <a:solidFill>
                <a:prstClr val="black">
                  <a:tint val="75000"/>
                </a:prstClr>
              </a:solidFill>
            </a:endParaRPr>
          </a:p>
        </p:txBody>
      </p:sp>
      <p:sp>
        <p:nvSpPr>
          <p:cNvPr id="6" name="Slide Number Placeholder 5"/>
          <p:cNvSpPr>
            <a:spLocks noGrp="1"/>
          </p:cNvSpPr>
          <p:nvPr>
            <p:ph type="sldNum" sz="quarter" idx="12"/>
          </p:nvPr>
        </p:nvSpPr>
        <p:spPr>
          <a:xfrm>
            <a:off x="6324600" y="6416675"/>
            <a:ext cx="1003498" cy="365125"/>
          </a:xfrm>
          <a:prstGeom prst="rect">
            <a:avLst/>
          </a:prstGeom>
        </p:spPr>
        <p:txBody>
          <a:bodyPr/>
          <a:lstStyle>
            <a:lvl1pPr>
              <a:defRPr>
                <a:solidFill>
                  <a:schemeClr val="bg1"/>
                </a:solidFill>
              </a:defRPr>
            </a:lvl1pPr>
          </a:lstStyle>
          <a:p>
            <a:pPr>
              <a:defRPr/>
            </a:pPr>
            <a:fld id="{C325FD8A-4BFB-4BB9-BD8C-73A61FE0AF08}" type="slidenum">
              <a:rPr lang="en-US" smtClean="0">
                <a:solidFill>
                  <a:prstClr val="black">
                    <a:tint val="75000"/>
                  </a:prstClr>
                </a:solidFill>
              </a:rPr>
              <a:pPr>
                <a:defRPr/>
              </a:pPr>
              <a:t>‹#›</a:t>
            </a:fld>
            <a:endParaRPr lang="en-US">
              <a:solidFill>
                <a:prstClr val="black">
                  <a:tint val="75000"/>
                </a:prstClr>
              </a:solidFill>
            </a:endParaRPr>
          </a:p>
        </p:txBody>
      </p:sp>
      <p:pic>
        <p:nvPicPr>
          <p:cNvPr id="8" name="Picture 7" descr="stanford_logo.gif"/>
          <p:cNvPicPr>
            <a:picLocks noChangeAspect="1"/>
          </p:cNvPicPr>
          <p:nvPr/>
        </p:nvPicPr>
        <p:blipFill>
          <a:blip r:embed="rId2">
            <a:lum bright="70000" contrast="-70000"/>
            <a:alphaModFix amt="50000"/>
          </a:blip>
          <a:stretch>
            <a:fillRect/>
          </a:stretch>
        </p:blipFill>
        <p:spPr>
          <a:xfrm>
            <a:off x="-1828800" y="-1352550"/>
            <a:ext cx="6502400" cy="5905500"/>
          </a:xfrm>
          <a:prstGeom prst="rect">
            <a:avLst/>
          </a:prstGeom>
          <a:effectLst/>
        </p:spPr>
      </p:pic>
      <p:sp>
        <p:nvSpPr>
          <p:cNvPr id="9" name="TextBox 8"/>
          <p:cNvSpPr txBox="1"/>
          <p:nvPr/>
        </p:nvSpPr>
        <p:spPr>
          <a:xfrm>
            <a:off x="457200" y="6443246"/>
            <a:ext cx="2190466" cy="338554"/>
          </a:xfrm>
          <a:prstGeom prst="rect">
            <a:avLst/>
          </a:prstGeom>
          <a:noFill/>
        </p:spPr>
        <p:txBody>
          <a:bodyPr wrap="square" rtlCol="0">
            <a:spAutoFit/>
          </a:bodyPr>
          <a:lstStyle/>
          <a:p>
            <a:r>
              <a:rPr lang="en-US" sz="1600" b="1" dirty="0" smtClean="0">
                <a:solidFill>
                  <a:schemeClr val="bg1"/>
                </a:solidFill>
                <a:latin typeface="Geneva"/>
              </a:rPr>
              <a:t>Stanford University</a:t>
            </a:r>
            <a:endParaRPr lang="en-US" sz="1600" b="1" dirty="0">
              <a:solidFill>
                <a:schemeClr val="bg1"/>
              </a:solidFill>
              <a:latin typeface="Geneva"/>
            </a:endParaRPr>
          </a:p>
        </p:txBody>
      </p:sp>
    </p:spTree>
    <p:extLst>
      <p:ext uri="{BB962C8B-B14F-4D97-AF65-F5344CB8AC3E}">
        <p14:creationId xmlns:p14="http://schemas.microsoft.com/office/powerpoint/2010/main" val="350877616"/>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2514600" y="6416675"/>
            <a:ext cx="1676400" cy="365125"/>
          </a:xfrm>
          <a:prstGeom prst="rect">
            <a:avLst/>
          </a:prstGeom>
        </p:spPr>
        <p:txBody>
          <a:bodyPr/>
          <a:lstStyle/>
          <a:p>
            <a:pPr>
              <a:defRPr/>
            </a:pPr>
            <a:endParaRPr lang="en-US">
              <a:solidFill>
                <a:prstClr val="black">
                  <a:tint val="75000"/>
                </a:prstClr>
              </a:solidFill>
            </a:endParaRPr>
          </a:p>
        </p:txBody>
      </p:sp>
      <p:sp>
        <p:nvSpPr>
          <p:cNvPr id="7" name="Date Placeholder 3"/>
          <p:cNvSpPr>
            <a:spLocks noGrp="1"/>
          </p:cNvSpPr>
          <p:nvPr>
            <p:ph type="dt" sz="half" idx="10"/>
          </p:nvPr>
        </p:nvSpPr>
        <p:spPr>
          <a:xfrm>
            <a:off x="7328098" y="6416675"/>
            <a:ext cx="1587302" cy="365125"/>
          </a:xfrm>
          <a:prstGeom prst="rect">
            <a:avLst/>
          </a:prstGeom>
        </p:spPr>
        <p:txBody>
          <a:bodyPr/>
          <a:lstStyle>
            <a:lvl1pPr>
              <a:defRPr>
                <a:solidFill>
                  <a:schemeClr val="bg1"/>
                </a:solidFill>
              </a:defRPr>
            </a:lvl1pPr>
          </a:lstStyle>
          <a:p>
            <a:pPr>
              <a:defRPr/>
            </a:pPr>
            <a:fld id="{C71E91FC-81CA-4A87-920C-688478CA8B4A}" type="datetimeFigureOut">
              <a:rPr lang="en-US" smtClean="0">
                <a:solidFill>
                  <a:prstClr val="black">
                    <a:tint val="75000"/>
                  </a:prstClr>
                </a:solidFill>
              </a:rPr>
              <a:pPr>
                <a:defRPr/>
              </a:pPr>
              <a:t>9/28/17</a:t>
            </a:fld>
            <a:endParaRPr lang="en-US">
              <a:solidFill>
                <a:prstClr val="black">
                  <a:tint val="75000"/>
                </a:prstClr>
              </a:solidFill>
            </a:endParaRPr>
          </a:p>
        </p:txBody>
      </p:sp>
      <p:sp>
        <p:nvSpPr>
          <p:cNvPr id="8" name="Slide Number Placeholder 5"/>
          <p:cNvSpPr>
            <a:spLocks noGrp="1"/>
          </p:cNvSpPr>
          <p:nvPr>
            <p:ph type="sldNum" sz="quarter" idx="12"/>
          </p:nvPr>
        </p:nvSpPr>
        <p:spPr>
          <a:xfrm>
            <a:off x="6324600" y="6416675"/>
            <a:ext cx="1003498" cy="365125"/>
          </a:xfrm>
          <a:prstGeom prst="rect">
            <a:avLst/>
          </a:prstGeom>
        </p:spPr>
        <p:txBody>
          <a:bodyPr/>
          <a:lstStyle>
            <a:lvl1pPr>
              <a:defRPr>
                <a:solidFill>
                  <a:schemeClr val="bg1"/>
                </a:solidFill>
              </a:defRPr>
            </a:lvl1pPr>
          </a:lstStyle>
          <a:p>
            <a:pPr>
              <a:defRPr/>
            </a:pPr>
            <a:fld id="{A371BEAD-DAE6-49B7-98DB-77FF92520E9C}" type="slidenum">
              <a:rPr lang="en-US" smtClean="0">
                <a:solidFill>
                  <a:prstClr val="black">
                    <a:tint val="75000"/>
                  </a:prstClr>
                </a:solidFill>
              </a:rPr>
              <a:pPr>
                <a:defRPr/>
              </a:pPr>
              <a:t>‹#›</a:t>
            </a:fld>
            <a:endParaRPr lang="en-US">
              <a:solidFill>
                <a:prstClr val="black">
                  <a:tint val="75000"/>
                </a:prstClr>
              </a:solidFill>
            </a:endParaRPr>
          </a:p>
        </p:txBody>
      </p:sp>
      <p:sp>
        <p:nvSpPr>
          <p:cNvPr id="10" name="TextBox 9"/>
          <p:cNvSpPr txBox="1"/>
          <p:nvPr/>
        </p:nvSpPr>
        <p:spPr>
          <a:xfrm>
            <a:off x="457200" y="6443246"/>
            <a:ext cx="2190466" cy="338554"/>
          </a:xfrm>
          <a:prstGeom prst="rect">
            <a:avLst/>
          </a:prstGeom>
          <a:noFill/>
        </p:spPr>
        <p:txBody>
          <a:bodyPr wrap="square" rtlCol="0">
            <a:spAutoFit/>
          </a:bodyPr>
          <a:lstStyle/>
          <a:p>
            <a:r>
              <a:rPr lang="en-US" sz="1600" b="1" dirty="0" smtClean="0">
                <a:solidFill>
                  <a:schemeClr val="bg1"/>
                </a:solidFill>
                <a:latin typeface="Geneva"/>
              </a:rPr>
              <a:t>Stanford University</a:t>
            </a:r>
            <a:endParaRPr lang="en-US" sz="1600" b="1" dirty="0">
              <a:solidFill>
                <a:schemeClr val="bg1"/>
              </a:solidFill>
              <a:latin typeface="Geneva"/>
            </a:endParaRPr>
          </a:p>
        </p:txBody>
      </p:sp>
    </p:spTree>
    <p:extLst>
      <p:ext uri="{BB962C8B-B14F-4D97-AF65-F5344CB8AC3E}">
        <p14:creationId xmlns:p14="http://schemas.microsoft.com/office/powerpoint/2010/main" val="209997450"/>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a:xfrm>
            <a:off x="2514600" y="6416675"/>
            <a:ext cx="1676400" cy="365125"/>
          </a:xfrm>
          <a:prstGeom prst="rect">
            <a:avLst/>
          </a:prstGeom>
        </p:spPr>
        <p:txBody>
          <a:bodyPr/>
          <a:lstStyle/>
          <a:p>
            <a:pPr>
              <a:defRPr/>
            </a:pPr>
            <a:endParaRPr lang="en-US">
              <a:solidFill>
                <a:prstClr val="black">
                  <a:tint val="75000"/>
                </a:prstClr>
              </a:solidFill>
            </a:endParaRPr>
          </a:p>
        </p:txBody>
      </p:sp>
      <p:sp>
        <p:nvSpPr>
          <p:cNvPr id="9" name="Date Placeholder 3"/>
          <p:cNvSpPr>
            <a:spLocks noGrp="1"/>
          </p:cNvSpPr>
          <p:nvPr>
            <p:ph type="dt" sz="half" idx="10"/>
          </p:nvPr>
        </p:nvSpPr>
        <p:spPr>
          <a:xfrm>
            <a:off x="7328098" y="6416675"/>
            <a:ext cx="1587302" cy="365125"/>
          </a:xfrm>
          <a:prstGeom prst="rect">
            <a:avLst/>
          </a:prstGeom>
        </p:spPr>
        <p:txBody>
          <a:bodyPr/>
          <a:lstStyle>
            <a:lvl1pPr>
              <a:defRPr>
                <a:solidFill>
                  <a:schemeClr val="bg1"/>
                </a:solidFill>
              </a:defRPr>
            </a:lvl1pPr>
          </a:lstStyle>
          <a:p>
            <a:pPr>
              <a:defRPr/>
            </a:pPr>
            <a:fld id="{0E3B1CA3-E424-45D0-AC73-62C733B66322}" type="datetimeFigureOut">
              <a:rPr lang="en-US" smtClean="0">
                <a:solidFill>
                  <a:prstClr val="black">
                    <a:tint val="75000"/>
                  </a:prstClr>
                </a:solidFill>
              </a:rPr>
              <a:pPr>
                <a:defRPr/>
              </a:pPr>
              <a:t>9/28/17</a:t>
            </a:fld>
            <a:endParaRPr lang="en-US">
              <a:solidFill>
                <a:prstClr val="black">
                  <a:tint val="75000"/>
                </a:prstClr>
              </a:solidFill>
            </a:endParaRPr>
          </a:p>
        </p:txBody>
      </p:sp>
      <p:sp>
        <p:nvSpPr>
          <p:cNvPr id="10" name="Slide Number Placeholder 5"/>
          <p:cNvSpPr>
            <a:spLocks noGrp="1"/>
          </p:cNvSpPr>
          <p:nvPr>
            <p:ph type="sldNum" sz="quarter" idx="12"/>
          </p:nvPr>
        </p:nvSpPr>
        <p:spPr>
          <a:xfrm>
            <a:off x="6324600" y="6416675"/>
            <a:ext cx="1003498" cy="365125"/>
          </a:xfrm>
          <a:prstGeom prst="rect">
            <a:avLst/>
          </a:prstGeom>
        </p:spPr>
        <p:txBody>
          <a:bodyPr/>
          <a:lstStyle>
            <a:lvl1pPr>
              <a:defRPr>
                <a:solidFill>
                  <a:schemeClr val="bg1"/>
                </a:solidFill>
              </a:defRPr>
            </a:lvl1pPr>
          </a:lstStyle>
          <a:p>
            <a:pPr>
              <a:defRPr/>
            </a:pPr>
            <a:fld id="{BBB0ACEA-257B-4431-96C3-C5ACF4FCC666}" type="slidenum">
              <a:rPr lang="en-US" smtClean="0">
                <a:solidFill>
                  <a:prstClr val="black">
                    <a:tint val="75000"/>
                  </a:prstClr>
                </a:solidFill>
              </a:rPr>
              <a:pPr>
                <a:defRPr/>
              </a:pPr>
              <a:t>‹#›</a:t>
            </a:fld>
            <a:endParaRPr lang="en-US">
              <a:solidFill>
                <a:prstClr val="black">
                  <a:tint val="75000"/>
                </a:prstClr>
              </a:solidFill>
            </a:endParaRPr>
          </a:p>
        </p:txBody>
      </p:sp>
      <p:sp>
        <p:nvSpPr>
          <p:cNvPr id="7" name="TextBox 6"/>
          <p:cNvSpPr txBox="1"/>
          <p:nvPr/>
        </p:nvSpPr>
        <p:spPr>
          <a:xfrm>
            <a:off x="457200" y="6443246"/>
            <a:ext cx="2190466" cy="338554"/>
          </a:xfrm>
          <a:prstGeom prst="rect">
            <a:avLst/>
          </a:prstGeom>
          <a:noFill/>
        </p:spPr>
        <p:txBody>
          <a:bodyPr wrap="square" rtlCol="0">
            <a:spAutoFit/>
          </a:bodyPr>
          <a:lstStyle/>
          <a:p>
            <a:r>
              <a:rPr lang="en-US" sz="1600" b="1" dirty="0" smtClean="0">
                <a:solidFill>
                  <a:schemeClr val="bg1"/>
                </a:solidFill>
                <a:latin typeface="Geneva"/>
              </a:rPr>
              <a:t>Stanford University</a:t>
            </a:r>
            <a:endParaRPr lang="en-US" sz="1600" b="1" dirty="0">
              <a:solidFill>
                <a:schemeClr val="bg1"/>
              </a:solidFill>
              <a:latin typeface="Geneva"/>
            </a:endParaRPr>
          </a:p>
        </p:txBody>
      </p:sp>
    </p:spTree>
    <p:extLst>
      <p:ext uri="{BB962C8B-B14F-4D97-AF65-F5344CB8AC3E}">
        <p14:creationId xmlns:p14="http://schemas.microsoft.com/office/powerpoint/2010/main" val="1111510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ltLang="en-US"/>
          </a:p>
        </p:txBody>
      </p:sp>
      <p:sp>
        <p:nvSpPr>
          <p:cNvPr id="3" name="Rectangle 5"/>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ltLang="en-US"/>
          </a:p>
        </p:txBody>
      </p:sp>
      <p:sp>
        <p:nvSpPr>
          <p:cNvPr id="4" name="Rectangle 6"/>
          <p:cNvSpPr>
            <a:spLocks noGrp="1" noChangeArrowheads="1"/>
          </p:cNvSpPr>
          <p:nvPr>
            <p:ph type="sldNum" sz="quarter" idx="12"/>
          </p:nvPr>
        </p:nvSpPr>
        <p:spPr/>
        <p:txBody>
          <a:bodyPr/>
          <a:lstStyle>
            <a:lvl1pPr eaLnBrk="1" fontAlgn="auto" hangingPunct="1">
              <a:spcBef>
                <a:spcPts val="0"/>
              </a:spcBef>
              <a:spcAft>
                <a:spcPts val="0"/>
              </a:spcAft>
              <a:defRPr/>
            </a:lvl1pPr>
          </a:lstStyle>
          <a:p>
            <a:pPr>
              <a:defRPr/>
            </a:pPr>
            <a:fld id="{F40351C7-D5C3-4F45-B35F-E649AFFF564A}" type="slidenum">
              <a:rPr lang="en-US" altLang="en-US"/>
              <a:pPr>
                <a:defRPr/>
              </a:pPr>
              <a:t>‹#›</a:t>
            </a:fld>
            <a:endParaRPr lang="en-US"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a:xfrm>
            <a:off x="2514600" y="6416675"/>
            <a:ext cx="1676400" cy="365125"/>
          </a:xfrm>
          <a:prstGeom prst="rect">
            <a:avLst/>
          </a:prstGeom>
        </p:spPr>
        <p:txBody>
          <a:bodyPr/>
          <a:lstStyle/>
          <a:p>
            <a:pPr>
              <a:defRPr/>
            </a:pPr>
            <a:endParaRPr lang="en-US">
              <a:solidFill>
                <a:prstClr val="black">
                  <a:tint val="75000"/>
                </a:prstClr>
              </a:solidFill>
            </a:endParaRPr>
          </a:p>
        </p:txBody>
      </p:sp>
      <p:sp>
        <p:nvSpPr>
          <p:cNvPr id="10" name="Date Placeholder 3"/>
          <p:cNvSpPr>
            <a:spLocks noGrp="1"/>
          </p:cNvSpPr>
          <p:nvPr>
            <p:ph type="dt" sz="half" idx="10"/>
          </p:nvPr>
        </p:nvSpPr>
        <p:spPr>
          <a:xfrm>
            <a:off x="7328098" y="6416675"/>
            <a:ext cx="1587302" cy="365125"/>
          </a:xfrm>
          <a:prstGeom prst="rect">
            <a:avLst/>
          </a:prstGeom>
        </p:spPr>
        <p:txBody>
          <a:bodyPr/>
          <a:lstStyle>
            <a:lvl1pPr>
              <a:defRPr>
                <a:solidFill>
                  <a:schemeClr val="bg1"/>
                </a:solidFill>
              </a:defRPr>
            </a:lvl1pPr>
          </a:lstStyle>
          <a:p>
            <a:pPr>
              <a:defRPr/>
            </a:pPr>
            <a:fld id="{026F6ECF-BD1B-45A2-B310-42C87C102382}" type="datetimeFigureOut">
              <a:rPr lang="en-US" smtClean="0">
                <a:solidFill>
                  <a:prstClr val="black">
                    <a:tint val="75000"/>
                  </a:prstClr>
                </a:solidFill>
              </a:rPr>
              <a:pPr>
                <a:defRPr/>
              </a:pPr>
              <a:t>9/28/17</a:t>
            </a:fld>
            <a:endParaRPr lang="en-US">
              <a:solidFill>
                <a:prstClr val="black">
                  <a:tint val="75000"/>
                </a:prstClr>
              </a:solidFill>
            </a:endParaRPr>
          </a:p>
        </p:txBody>
      </p:sp>
      <p:sp>
        <p:nvSpPr>
          <p:cNvPr id="11" name="Slide Number Placeholder 5"/>
          <p:cNvSpPr>
            <a:spLocks noGrp="1"/>
          </p:cNvSpPr>
          <p:nvPr>
            <p:ph type="sldNum" sz="quarter" idx="12"/>
          </p:nvPr>
        </p:nvSpPr>
        <p:spPr>
          <a:xfrm>
            <a:off x="6324600" y="6416675"/>
            <a:ext cx="1003498" cy="365125"/>
          </a:xfrm>
          <a:prstGeom prst="rect">
            <a:avLst/>
          </a:prstGeom>
        </p:spPr>
        <p:txBody>
          <a:bodyPr/>
          <a:lstStyle>
            <a:lvl1pPr>
              <a:defRPr>
                <a:solidFill>
                  <a:schemeClr val="bg1"/>
                </a:solidFill>
              </a:defRPr>
            </a:lvl1pPr>
          </a:lstStyle>
          <a:p>
            <a:pPr>
              <a:defRPr/>
            </a:pPr>
            <a:fld id="{8CC97205-5630-4C4D-9D3B-F5F4A9F52F6E}" type="slidenum">
              <a:rPr lang="en-US" smtClean="0">
                <a:solidFill>
                  <a:prstClr val="black">
                    <a:tint val="75000"/>
                  </a:prstClr>
                </a:solidFill>
              </a:rPr>
              <a:pPr>
                <a:defRPr/>
              </a:pPr>
              <a:t>‹#›</a:t>
            </a:fld>
            <a:endParaRPr lang="en-US">
              <a:solidFill>
                <a:prstClr val="black">
                  <a:tint val="75000"/>
                </a:prstClr>
              </a:solidFill>
            </a:endParaRPr>
          </a:p>
        </p:txBody>
      </p:sp>
      <p:sp>
        <p:nvSpPr>
          <p:cNvPr id="8" name="TextBox 7"/>
          <p:cNvSpPr txBox="1"/>
          <p:nvPr/>
        </p:nvSpPr>
        <p:spPr>
          <a:xfrm>
            <a:off x="457200" y="6443246"/>
            <a:ext cx="3091218" cy="584775"/>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b="1" dirty="0" smtClean="0">
                <a:solidFill>
                  <a:schemeClr val="bg1"/>
                </a:solidFill>
                <a:latin typeface="Geneva"/>
              </a:rPr>
              <a:t>Stanford University</a:t>
            </a:r>
          </a:p>
          <a:p>
            <a:endParaRPr lang="en-US" sz="1600" dirty="0">
              <a:solidFill>
                <a:schemeClr val="bg1"/>
              </a:solidFill>
              <a:latin typeface="Geneva"/>
            </a:endParaRPr>
          </a:p>
        </p:txBody>
      </p:sp>
    </p:spTree>
    <p:extLst>
      <p:ext uri="{BB962C8B-B14F-4D97-AF65-F5344CB8AC3E}">
        <p14:creationId xmlns:p14="http://schemas.microsoft.com/office/powerpoint/2010/main" val="19049285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a:xfrm>
            <a:off x="2514600" y="6416675"/>
            <a:ext cx="1676400" cy="365125"/>
          </a:xfrm>
          <a:prstGeom prst="rect">
            <a:avLst/>
          </a:prstGeom>
        </p:spPr>
        <p:txBody>
          <a:bodyPr/>
          <a:lstStyle/>
          <a:p>
            <a:pPr>
              <a:defRPr/>
            </a:pPr>
            <a:endParaRPr lang="en-US">
              <a:solidFill>
                <a:prstClr val="black">
                  <a:tint val="75000"/>
                </a:prstClr>
              </a:solidFill>
            </a:endParaRPr>
          </a:p>
        </p:txBody>
      </p:sp>
      <p:sp>
        <p:nvSpPr>
          <p:cNvPr id="12" name="Date Placeholder 3"/>
          <p:cNvSpPr>
            <a:spLocks noGrp="1"/>
          </p:cNvSpPr>
          <p:nvPr>
            <p:ph type="dt" sz="half" idx="10"/>
          </p:nvPr>
        </p:nvSpPr>
        <p:spPr>
          <a:xfrm>
            <a:off x="7328098" y="6416675"/>
            <a:ext cx="1587302" cy="365125"/>
          </a:xfrm>
          <a:prstGeom prst="rect">
            <a:avLst/>
          </a:prstGeom>
        </p:spPr>
        <p:txBody>
          <a:bodyPr/>
          <a:lstStyle>
            <a:lvl1pPr>
              <a:defRPr>
                <a:solidFill>
                  <a:schemeClr val="bg1"/>
                </a:solidFill>
              </a:defRPr>
            </a:lvl1pPr>
          </a:lstStyle>
          <a:p>
            <a:pPr>
              <a:defRPr/>
            </a:pPr>
            <a:fld id="{84A2FC3E-D5EE-4E28-BC32-34834C6DF370}" type="datetimeFigureOut">
              <a:rPr lang="en-US" smtClean="0">
                <a:solidFill>
                  <a:prstClr val="black">
                    <a:tint val="75000"/>
                  </a:prstClr>
                </a:solidFill>
              </a:rPr>
              <a:pPr>
                <a:defRPr/>
              </a:pPr>
              <a:t>9/28/17</a:t>
            </a:fld>
            <a:endParaRPr lang="en-US">
              <a:solidFill>
                <a:prstClr val="black">
                  <a:tint val="75000"/>
                </a:prstClr>
              </a:solidFill>
            </a:endParaRPr>
          </a:p>
        </p:txBody>
      </p:sp>
      <p:sp>
        <p:nvSpPr>
          <p:cNvPr id="13" name="Slide Number Placeholder 5"/>
          <p:cNvSpPr>
            <a:spLocks noGrp="1"/>
          </p:cNvSpPr>
          <p:nvPr>
            <p:ph type="sldNum" sz="quarter" idx="12"/>
          </p:nvPr>
        </p:nvSpPr>
        <p:spPr>
          <a:xfrm>
            <a:off x="6324600" y="6416675"/>
            <a:ext cx="1003498" cy="365125"/>
          </a:xfrm>
          <a:prstGeom prst="rect">
            <a:avLst/>
          </a:prstGeom>
        </p:spPr>
        <p:txBody>
          <a:bodyPr/>
          <a:lstStyle>
            <a:lvl1pPr>
              <a:defRPr>
                <a:solidFill>
                  <a:schemeClr val="bg1"/>
                </a:solidFill>
              </a:defRPr>
            </a:lvl1pPr>
          </a:lstStyle>
          <a:p>
            <a:pPr>
              <a:defRPr/>
            </a:pPr>
            <a:fld id="{3456FBC3-7071-481C-882E-D734454482EA}" type="slidenum">
              <a:rPr lang="en-US" smtClean="0">
                <a:solidFill>
                  <a:prstClr val="black">
                    <a:tint val="75000"/>
                  </a:prstClr>
                </a:solidFill>
              </a:rPr>
              <a:pPr>
                <a:defRPr/>
              </a:pPr>
              <a:t>‹#›</a:t>
            </a:fld>
            <a:endParaRPr lang="en-US">
              <a:solidFill>
                <a:prstClr val="black">
                  <a:tint val="75000"/>
                </a:prstClr>
              </a:solidFill>
            </a:endParaRPr>
          </a:p>
        </p:txBody>
      </p:sp>
      <p:sp>
        <p:nvSpPr>
          <p:cNvPr id="11" name="TextBox 10"/>
          <p:cNvSpPr txBox="1"/>
          <p:nvPr/>
        </p:nvSpPr>
        <p:spPr>
          <a:xfrm>
            <a:off x="457200" y="6443246"/>
            <a:ext cx="2190466" cy="338554"/>
          </a:xfrm>
          <a:prstGeom prst="rect">
            <a:avLst/>
          </a:prstGeom>
          <a:noFill/>
        </p:spPr>
        <p:txBody>
          <a:bodyPr wrap="square" rtlCol="0">
            <a:spAutoFit/>
          </a:bodyPr>
          <a:lstStyle/>
          <a:p>
            <a:r>
              <a:rPr lang="en-US" sz="1600" b="1" dirty="0" smtClean="0">
                <a:solidFill>
                  <a:schemeClr val="bg1"/>
                </a:solidFill>
                <a:latin typeface="Geneva"/>
              </a:rPr>
              <a:t>Stanford University</a:t>
            </a:r>
            <a:endParaRPr lang="en-US" sz="1600" b="1" dirty="0">
              <a:solidFill>
                <a:schemeClr val="bg1"/>
              </a:solidFill>
              <a:latin typeface="Geneva"/>
            </a:endParaRPr>
          </a:p>
        </p:txBody>
      </p:sp>
    </p:spTree>
    <p:extLst>
      <p:ext uri="{BB962C8B-B14F-4D97-AF65-F5344CB8AC3E}">
        <p14:creationId xmlns:p14="http://schemas.microsoft.com/office/powerpoint/2010/main" val="186269592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a:xfrm>
            <a:off x="2514600" y="6416675"/>
            <a:ext cx="1676400" cy="365125"/>
          </a:xfrm>
          <a:prstGeom prst="rect">
            <a:avLst/>
          </a:prstGeom>
        </p:spPr>
        <p:txBody>
          <a:bodyPr/>
          <a:lstStyle/>
          <a:p>
            <a:pPr>
              <a:defRPr/>
            </a:pPr>
            <a:endParaRPr lang="en-US">
              <a:solidFill>
                <a:prstClr val="black">
                  <a:tint val="75000"/>
                </a:prstClr>
              </a:solidFill>
            </a:endParaRPr>
          </a:p>
        </p:txBody>
      </p:sp>
      <p:sp>
        <p:nvSpPr>
          <p:cNvPr id="10" name="Date Placeholder 3"/>
          <p:cNvSpPr>
            <a:spLocks noGrp="1"/>
          </p:cNvSpPr>
          <p:nvPr>
            <p:ph type="dt" sz="half" idx="10"/>
          </p:nvPr>
        </p:nvSpPr>
        <p:spPr>
          <a:xfrm>
            <a:off x="7328098" y="6416675"/>
            <a:ext cx="1587302" cy="365125"/>
          </a:xfrm>
          <a:prstGeom prst="rect">
            <a:avLst/>
          </a:prstGeom>
        </p:spPr>
        <p:txBody>
          <a:bodyPr/>
          <a:lstStyle>
            <a:lvl1pPr>
              <a:defRPr>
                <a:solidFill>
                  <a:schemeClr val="bg1"/>
                </a:solidFill>
              </a:defRPr>
            </a:lvl1pPr>
          </a:lstStyle>
          <a:p>
            <a:pPr>
              <a:defRPr/>
            </a:pPr>
            <a:fld id="{CB730DAA-44B6-46B3-A3A9-32475986D7EA}" type="datetimeFigureOut">
              <a:rPr lang="en-US" smtClean="0">
                <a:solidFill>
                  <a:prstClr val="black">
                    <a:tint val="75000"/>
                  </a:prstClr>
                </a:solidFill>
              </a:rPr>
              <a:pPr>
                <a:defRPr/>
              </a:pPr>
              <a:t>9/28/17</a:t>
            </a:fld>
            <a:endParaRPr lang="en-US">
              <a:solidFill>
                <a:prstClr val="black">
                  <a:tint val="75000"/>
                </a:prstClr>
              </a:solidFill>
            </a:endParaRPr>
          </a:p>
        </p:txBody>
      </p:sp>
      <p:sp>
        <p:nvSpPr>
          <p:cNvPr id="11" name="Slide Number Placeholder 5"/>
          <p:cNvSpPr>
            <a:spLocks noGrp="1"/>
          </p:cNvSpPr>
          <p:nvPr>
            <p:ph type="sldNum" sz="quarter" idx="12"/>
          </p:nvPr>
        </p:nvSpPr>
        <p:spPr>
          <a:xfrm>
            <a:off x="6324600" y="6416675"/>
            <a:ext cx="1003498" cy="365125"/>
          </a:xfrm>
          <a:prstGeom prst="rect">
            <a:avLst/>
          </a:prstGeom>
        </p:spPr>
        <p:txBody>
          <a:bodyPr/>
          <a:lstStyle>
            <a:lvl1pPr>
              <a:defRPr>
                <a:solidFill>
                  <a:schemeClr val="bg1"/>
                </a:solidFill>
              </a:defRPr>
            </a:lvl1pPr>
          </a:lstStyle>
          <a:p>
            <a:pPr>
              <a:defRPr/>
            </a:pPr>
            <a:fld id="{661307F5-3028-4DCA-8404-EE55AF8EDBBF}" type="slidenum">
              <a:rPr lang="en-US" smtClean="0">
                <a:solidFill>
                  <a:prstClr val="black">
                    <a:tint val="75000"/>
                  </a:prstClr>
                </a:solidFill>
              </a:rPr>
              <a:pPr>
                <a:defRPr/>
              </a:pPr>
              <a:t>‹#›</a:t>
            </a:fld>
            <a:endParaRPr lang="en-US">
              <a:solidFill>
                <a:prstClr val="black">
                  <a:tint val="75000"/>
                </a:prstClr>
              </a:solidFill>
            </a:endParaRPr>
          </a:p>
        </p:txBody>
      </p:sp>
      <p:sp>
        <p:nvSpPr>
          <p:cNvPr id="7" name="TextBox 6"/>
          <p:cNvSpPr txBox="1"/>
          <p:nvPr/>
        </p:nvSpPr>
        <p:spPr>
          <a:xfrm>
            <a:off x="457200" y="6443246"/>
            <a:ext cx="2190466" cy="338554"/>
          </a:xfrm>
          <a:prstGeom prst="rect">
            <a:avLst/>
          </a:prstGeom>
          <a:noFill/>
        </p:spPr>
        <p:txBody>
          <a:bodyPr wrap="square" rtlCol="0">
            <a:spAutoFit/>
          </a:bodyPr>
          <a:lstStyle/>
          <a:p>
            <a:r>
              <a:rPr lang="en-US" sz="1600" b="1" dirty="0" smtClean="0">
                <a:solidFill>
                  <a:schemeClr val="bg1"/>
                </a:solidFill>
                <a:latin typeface="Geneva"/>
              </a:rPr>
              <a:t>Stanford University</a:t>
            </a:r>
            <a:endParaRPr lang="en-US" sz="1600" b="1" dirty="0">
              <a:solidFill>
                <a:schemeClr val="bg1"/>
              </a:solidFill>
              <a:latin typeface="Geneva"/>
            </a:endParaRPr>
          </a:p>
        </p:txBody>
      </p:sp>
    </p:spTree>
    <p:extLst>
      <p:ext uri="{BB962C8B-B14F-4D97-AF65-F5344CB8AC3E}">
        <p14:creationId xmlns:p14="http://schemas.microsoft.com/office/powerpoint/2010/main" val="31372147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2514600" y="6416675"/>
            <a:ext cx="1676400" cy="365125"/>
          </a:xfrm>
          <a:prstGeom prst="rect">
            <a:avLst/>
          </a:prstGeom>
        </p:spPr>
        <p:txBody>
          <a:bodyPr/>
          <a:lstStyle/>
          <a:p>
            <a:pPr>
              <a:defRPr/>
            </a:pPr>
            <a:endParaRPr lang="en-US">
              <a:solidFill>
                <a:prstClr val="black">
                  <a:tint val="75000"/>
                </a:prstClr>
              </a:solidFill>
            </a:endParaRPr>
          </a:p>
        </p:txBody>
      </p:sp>
      <p:sp>
        <p:nvSpPr>
          <p:cNvPr id="5" name="Date Placeholder 3"/>
          <p:cNvSpPr>
            <a:spLocks noGrp="1"/>
          </p:cNvSpPr>
          <p:nvPr>
            <p:ph type="dt" sz="half" idx="10"/>
          </p:nvPr>
        </p:nvSpPr>
        <p:spPr>
          <a:xfrm>
            <a:off x="7328098" y="6416675"/>
            <a:ext cx="1587302" cy="365125"/>
          </a:xfrm>
          <a:prstGeom prst="rect">
            <a:avLst/>
          </a:prstGeom>
        </p:spPr>
        <p:txBody>
          <a:bodyPr/>
          <a:lstStyle>
            <a:lvl1pPr>
              <a:defRPr>
                <a:solidFill>
                  <a:schemeClr val="bg1"/>
                </a:solidFill>
              </a:defRPr>
            </a:lvl1pPr>
          </a:lstStyle>
          <a:p>
            <a:pPr>
              <a:defRPr/>
            </a:pPr>
            <a:fld id="{D757C508-34B9-4876-A232-E6BDE1E99DE8}" type="datetimeFigureOut">
              <a:rPr lang="en-US" smtClean="0">
                <a:solidFill>
                  <a:prstClr val="black">
                    <a:tint val="75000"/>
                  </a:prstClr>
                </a:solidFill>
              </a:rPr>
              <a:pPr>
                <a:defRPr/>
              </a:pPr>
              <a:t>9/28/17</a:t>
            </a:fld>
            <a:endParaRPr lang="en-US">
              <a:solidFill>
                <a:prstClr val="black">
                  <a:tint val="75000"/>
                </a:prstClr>
              </a:solidFill>
            </a:endParaRPr>
          </a:p>
        </p:txBody>
      </p:sp>
      <p:sp>
        <p:nvSpPr>
          <p:cNvPr id="6" name="Slide Number Placeholder 5"/>
          <p:cNvSpPr>
            <a:spLocks noGrp="1"/>
          </p:cNvSpPr>
          <p:nvPr>
            <p:ph type="sldNum" sz="quarter" idx="12"/>
          </p:nvPr>
        </p:nvSpPr>
        <p:spPr>
          <a:xfrm>
            <a:off x="6324600" y="6416675"/>
            <a:ext cx="1003498" cy="365125"/>
          </a:xfrm>
          <a:prstGeom prst="rect">
            <a:avLst/>
          </a:prstGeom>
        </p:spPr>
        <p:txBody>
          <a:bodyPr/>
          <a:lstStyle>
            <a:lvl1pPr>
              <a:defRPr>
                <a:solidFill>
                  <a:schemeClr val="bg1"/>
                </a:solidFill>
              </a:defRPr>
            </a:lvl1pPr>
          </a:lstStyle>
          <a:p>
            <a:pPr>
              <a:defRPr/>
            </a:pPr>
            <a:fld id="{FA18A766-4347-45F2-A82F-C6BB0C332A4C}" type="slidenum">
              <a:rPr lang="en-US" smtClean="0">
                <a:solidFill>
                  <a:prstClr val="black">
                    <a:tint val="75000"/>
                  </a:prstClr>
                </a:solidFill>
              </a:rPr>
              <a:pPr>
                <a:defRPr/>
              </a:pPr>
              <a:t>‹#›</a:t>
            </a:fld>
            <a:endParaRPr lang="en-US">
              <a:solidFill>
                <a:prstClr val="black">
                  <a:tint val="75000"/>
                </a:prstClr>
              </a:solidFill>
            </a:endParaRPr>
          </a:p>
        </p:txBody>
      </p:sp>
      <p:sp>
        <p:nvSpPr>
          <p:cNvPr id="8" name="TextBox 7"/>
          <p:cNvSpPr txBox="1"/>
          <p:nvPr/>
        </p:nvSpPr>
        <p:spPr>
          <a:xfrm>
            <a:off x="457200" y="6443246"/>
            <a:ext cx="2190466" cy="338554"/>
          </a:xfrm>
          <a:prstGeom prst="rect">
            <a:avLst/>
          </a:prstGeom>
          <a:noFill/>
        </p:spPr>
        <p:txBody>
          <a:bodyPr wrap="square" rtlCol="0">
            <a:spAutoFit/>
          </a:bodyPr>
          <a:lstStyle/>
          <a:p>
            <a:r>
              <a:rPr lang="en-US" sz="1600" b="1" dirty="0" smtClean="0">
                <a:solidFill>
                  <a:schemeClr val="bg1"/>
                </a:solidFill>
                <a:latin typeface="Geneva"/>
              </a:rPr>
              <a:t>Stanford University</a:t>
            </a:r>
            <a:endParaRPr lang="en-US" sz="1600" b="1" dirty="0">
              <a:solidFill>
                <a:schemeClr val="bg1"/>
              </a:solidFill>
              <a:latin typeface="Geneva"/>
            </a:endParaRPr>
          </a:p>
        </p:txBody>
      </p:sp>
    </p:spTree>
    <p:extLst>
      <p:ext uri="{BB962C8B-B14F-4D97-AF65-F5344CB8AC3E}">
        <p14:creationId xmlns:p14="http://schemas.microsoft.com/office/powerpoint/2010/main" val="64446013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a:xfrm>
            <a:off x="2514600" y="6416675"/>
            <a:ext cx="1676400" cy="365125"/>
          </a:xfrm>
          <a:prstGeom prst="rect">
            <a:avLst/>
          </a:prstGeom>
        </p:spPr>
        <p:txBody>
          <a:bodyPr/>
          <a:lstStyle/>
          <a:p>
            <a:pPr>
              <a:defRPr/>
            </a:pPr>
            <a:endParaRPr lang="en-US">
              <a:solidFill>
                <a:prstClr val="black">
                  <a:tint val="75000"/>
                </a:prstClr>
              </a:solidFill>
            </a:endParaRPr>
          </a:p>
        </p:txBody>
      </p:sp>
      <p:sp>
        <p:nvSpPr>
          <p:cNvPr id="8" name="Date Placeholder 3"/>
          <p:cNvSpPr>
            <a:spLocks noGrp="1"/>
          </p:cNvSpPr>
          <p:nvPr>
            <p:ph type="dt" sz="half" idx="10"/>
          </p:nvPr>
        </p:nvSpPr>
        <p:spPr>
          <a:xfrm>
            <a:off x="7328098" y="6416675"/>
            <a:ext cx="1587302" cy="365125"/>
          </a:xfrm>
          <a:prstGeom prst="rect">
            <a:avLst/>
          </a:prstGeom>
        </p:spPr>
        <p:txBody>
          <a:bodyPr/>
          <a:lstStyle>
            <a:lvl1pPr>
              <a:defRPr>
                <a:solidFill>
                  <a:schemeClr val="bg1"/>
                </a:solidFill>
              </a:defRPr>
            </a:lvl1pPr>
          </a:lstStyle>
          <a:p>
            <a:pPr>
              <a:defRPr/>
            </a:pPr>
            <a:fld id="{D581FA2B-2D88-461B-A6E4-38CA4D55C98E}" type="datetimeFigureOut">
              <a:rPr lang="en-US" smtClean="0">
                <a:solidFill>
                  <a:prstClr val="black">
                    <a:tint val="75000"/>
                  </a:prstClr>
                </a:solidFill>
              </a:rPr>
              <a:pPr>
                <a:defRPr/>
              </a:pPr>
              <a:t>9/28/17</a:t>
            </a:fld>
            <a:endParaRPr lang="en-US">
              <a:solidFill>
                <a:prstClr val="black">
                  <a:tint val="75000"/>
                </a:prstClr>
              </a:solidFill>
            </a:endParaRPr>
          </a:p>
        </p:txBody>
      </p:sp>
      <p:sp>
        <p:nvSpPr>
          <p:cNvPr id="9" name="Slide Number Placeholder 5"/>
          <p:cNvSpPr>
            <a:spLocks noGrp="1"/>
          </p:cNvSpPr>
          <p:nvPr>
            <p:ph type="sldNum" sz="quarter" idx="12"/>
          </p:nvPr>
        </p:nvSpPr>
        <p:spPr>
          <a:xfrm>
            <a:off x="6324600" y="6416675"/>
            <a:ext cx="1003498" cy="365125"/>
          </a:xfrm>
          <a:prstGeom prst="rect">
            <a:avLst/>
          </a:prstGeom>
        </p:spPr>
        <p:txBody>
          <a:bodyPr/>
          <a:lstStyle>
            <a:lvl1pPr>
              <a:defRPr>
                <a:solidFill>
                  <a:schemeClr val="bg1"/>
                </a:solidFill>
              </a:defRPr>
            </a:lvl1pPr>
          </a:lstStyle>
          <a:p>
            <a:pPr>
              <a:defRPr/>
            </a:pPr>
            <a:fld id="{E9DB26A0-9257-4D30-A8F3-F3F5208B49D1}" type="slidenum">
              <a:rPr lang="en-US" smtClean="0">
                <a:solidFill>
                  <a:prstClr val="black">
                    <a:tint val="75000"/>
                  </a:prstClr>
                </a:solidFill>
              </a:rPr>
              <a:pPr>
                <a:defRPr/>
              </a:pPr>
              <a:t>‹#›</a:t>
            </a:fld>
            <a:endParaRPr lang="en-US">
              <a:solidFill>
                <a:prstClr val="black">
                  <a:tint val="75000"/>
                </a:prstClr>
              </a:solidFill>
            </a:endParaRPr>
          </a:p>
        </p:txBody>
      </p:sp>
      <p:sp>
        <p:nvSpPr>
          <p:cNvPr id="11" name="TextBox 10"/>
          <p:cNvSpPr txBox="1"/>
          <p:nvPr/>
        </p:nvSpPr>
        <p:spPr>
          <a:xfrm>
            <a:off x="457200" y="6443246"/>
            <a:ext cx="2190466" cy="338554"/>
          </a:xfrm>
          <a:prstGeom prst="rect">
            <a:avLst/>
          </a:prstGeom>
          <a:noFill/>
        </p:spPr>
        <p:txBody>
          <a:bodyPr wrap="square" rtlCol="0">
            <a:spAutoFit/>
          </a:bodyPr>
          <a:lstStyle/>
          <a:p>
            <a:r>
              <a:rPr lang="en-US" sz="1600" b="1" dirty="0" smtClean="0">
                <a:solidFill>
                  <a:schemeClr val="bg1"/>
                </a:solidFill>
                <a:latin typeface="Geneva"/>
              </a:rPr>
              <a:t>Stanford University</a:t>
            </a:r>
            <a:endParaRPr lang="en-US" sz="1600" b="1" dirty="0">
              <a:solidFill>
                <a:schemeClr val="bg1"/>
              </a:solidFill>
              <a:latin typeface="Geneva"/>
            </a:endParaRPr>
          </a:p>
        </p:txBody>
      </p:sp>
    </p:spTree>
    <p:extLst>
      <p:ext uri="{BB962C8B-B14F-4D97-AF65-F5344CB8AC3E}">
        <p14:creationId xmlns:p14="http://schemas.microsoft.com/office/powerpoint/2010/main" val="168142351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a:xfrm>
            <a:off x="2514600" y="6416675"/>
            <a:ext cx="1676400" cy="365125"/>
          </a:xfrm>
          <a:prstGeom prst="rect">
            <a:avLst/>
          </a:prstGeom>
        </p:spPr>
        <p:txBody>
          <a:bodyPr/>
          <a:lstStyle/>
          <a:p>
            <a:pPr>
              <a:defRPr/>
            </a:pPr>
            <a:endParaRPr lang="en-US">
              <a:solidFill>
                <a:prstClr val="black">
                  <a:tint val="75000"/>
                </a:prstClr>
              </a:solidFill>
            </a:endParaRPr>
          </a:p>
        </p:txBody>
      </p:sp>
      <p:sp>
        <p:nvSpPr>
          <p:cNvPr id="10" name="Date Placeholder 3"/>
          <p:cNvSpPr>
            <a:spLocks noGrp="1"/>
          </p:cNvSpPr>
          <p:nvPr>
            <p:ph type="dt" sz="half" idx="10"/>
          </p:nvPr>
        </p:nvSpPr>
        <p:spPr>
          <a:xfrm>
            <a:off x="7328098" y="6416675"/>
            <a:ext cx="1587302" cy="365125"/>
          </a:xfrm>
          <a:prstGeom prst="rect">
            <a:avLst/>
          </a:prstGeom>
        </p:spPr>
        <p:txBody>
          <a:bodyPr/>
          <a:lstStyle>
            <a:lvl1pPr>
              <a:defRPr>
                <a:solidFill>
                  <a:schemeClr val="bg1"/>
                </a:solidFill>
              </a:defRPr>
            </a:lvl1pPr>
          </a:lstStyle>
          <a:p>
            <a:pPr>
              <a:defRPr/>
            </a:pPr>
            <a:fld id="{0C9A4ABF-A144-4FF5-9F24-BA082D6B7A42}" type="datetimeFigureOut">
              <a:rPr lang="en-US" smtClean="0">
                <a:solidFill>
                  <a:prstClr val="black">
                    <a:tint val="75000"/>
                  </a:prstClr>
                </a:solidFill>
              </a:rPr>
              <a:pPr>
                <a:defRPr/>
              </a:pPr>
              <a:t>9/28/17</a:t>
            </a:fld>
            <a:endParaRPr lang="en-US">
              <a:solidFill>
                <a:prstClr val="black">
                  <a:tint val="75000"/>
                </a:prstClr>
              </a:solidFill>
            </a:endParaRPr>
          </a:p>
        </p:txBody>
      </p:sp>
      <p:sp>
        <p:nvSpPr>
          <p:cNvPr id="11" name="Slide Number Placeholder 5"/>
          <p:cNvSpPr>
            <a:spLocks noGrp="1"/>
          </p:cNvSpPr>
          <p:nvPr>
            <p:ph type="sldNum" sz="quarter" idx="12"/>
          </p:nvPr>
        </p:nvSpPr>
        <p:spPr>
          <a:xfrm>
            <a:off x="6324600" y="6416675"/>
            <a:ext cx="1003498" cy="365125"/>
          </a:xfrm>
          <a:prstGeom prst="rect">
            <a:avLst/>
          </a:prstGeom>
        </p:spPr>
        <p:txBody>
          <a:bodyPr/>
          <a:lstStyle>
            <a:lvl1pPr>
              <a:defRPr>
                <a:solidFill>
                  <a:schemeClr val="bg1"/>
                </a:solidFill>
              </a:defRPr>
            </a:lvl1pPr>
          </a:lstStyle>
          <a:p>
            <a:pPr>
              <a:defRPr/>
            </a:pPr>
            <a:fld id="{DBFD727B-BBDA-476E-BF19-EBA05D14B271}" type="slidenum">
              <a:rPr lang="en-US" smtClean="0">
                <a:solidFill>
                  <a:prstClr val="black">
                    <a:tint val="75000"/>
                  </a:prstClr>
                </a:solidFill>
              </a:rPr>
              <a:pPr>
                <a:defRPr/>
              </a:pPr>
              <a:t>‹#›</a:t>
            </a:fld>
            <a:endParaRPr lang="en-US">
              <a:solidFill>
                <a:prstClr val="black">
                  <a:tint val="75000"/>
                </a:prstClr>
              </a:solidFill>
            </a:endParaRPr>
          </a:p>
        </p:txBody>
      </p:sp>
      <p:sp>
        <p:nvSpPr>
          <p:cNvPr id="9" name="TextBox 8"/>
          <p:cNvSpPr txBox="1"/>
          <p:nvPr/>
        </p:nvSpPr>
        <p:spPr>
          <a:xfrm>
            <a:off x="457200" y="6443246"/>
            <a:ext cx="2190466" cy="338554"/>
          </a:xfrm>
          <a:prstGeom prst="rect">
            <a:avLst/>
          </a:prstGeom>
          <a:noFill/>
        </p:spPr>
        <p:txBody>
          <a:bodyPr wrap="square" rtlCol="0">
            <a:spAutoFit/>
          </a:bodyPr>
          <a:lstStyle/>
          <a:p>
            <a:r>
              <a:rPr lang="en-US" sz="1600" b="1" dirty="0" smtClean="0">
                <a:solidFill>
                  <a:schemeClr val="bg1"/>
                </a:solidFill>
                <a:latin typeface="Geneva"/>
              </a:rPr>
              <a:t>Stanford University</a:t>
            </a:r>
            <a:endParaRPr lang="en-US" sz="1600" b="1" dirty="0">
              <a:solidFill>
                <a:schemeClr val="bg1"/>
              </a:solidFill>
              <a:latin typeface="Geneva"/>
            </a:endParaRPr>
          </a:p>
        </p:txBody>
      </p:sp>
    </p:spTree>
    <p:extLst>
      <p:ext uri="{BB962C8B-B14F-4D97-AF65-F5344CB8AC3E}">
        <p14:creationId xmlns:p14="http://schemas.microsoft.com/office/powerpoint/2010/main" val="94762169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2514600" y="6416675"/>
            <a:ext cx="1676400" cy="365125"/>
          </a:xfrm>
          <a:prstGeom prst="rect">
            <a:avLst/>
          </a:prstGeom>
        </p:spPr>
        <p:txBody>
          <a:bodyPr/>
          <a:lstStyle/>
          <a:p>
            <a:pPr>
              <a:defRPr/>
            </a:pPr>
            <a:endParaRPr lang="en-US">
              <a:solidFill>
                <a:prstClr val="black">
                  <a:tint val="75000"/>
                </a:prstClr>
              </a:solidFill>
            </a:endParaRPr>
          </a:p>
        </p:txBody>
      </p:sp>
      <p:sp>
        <p:nvSpPr>
          <p:cNvPr id="9" name="Date Placeholder 3"/>
          <p:cNvSpPr>
            <a:spLocks noGrp="1"/>
          </p:cNvSpPr>
          <p:nvPr>
            <p:ph type="dt" sz="half" idx="10"/>
          </p:nvPr>
        </p:nvSpPr>
        <p:spPr>
          <a:xfrm>
            <a:off x="7328098" y="6416675"/>
            <a:ext cx="1587302" cy="365125"/>
          </a:xfrm>
          <a:prstGeom prst="rect">
            <a:avLst/>
          </a:prstGeom>
        </p:spPr>
        <p:txBody>
          <a:bodyPr/>
          <a:lstStyle>
            <a:lvl1pPr>
              <a:defRPr>
                <a:solidFill>
                  <a:schemeClr val="bg1"/>
                </a:solidFill>
              </a:defRPr>
            </a:lvl1pPr>
          </a:lstStyle>
          <a:p>
            <a:pPr>
              <a:defRPr/>
            </a:pPr>
            <a:fld id="{E43141FA-865E-4A86-A9C3-FD50AA284540}" type="datetimeFigureOut">
              <a:rPr lang="en-US" smtClean="0">
                <a:solidFill>
                  <a:prstClr val="black">
                    <a:tint val="75000"/>
                  </a:prstClr>
                </a:solidFill>
              </a:rPr>
              <a:pPr>
                <a:defRPr/>
              </a:pPr>
              <a:t>9/28/17</a:t>
            </a:fld>
            <a:endParaRPr lang="en-US">
              <a:solidFill>
                <a:prstClr val="black">
                  <a:tint val="75000"/>
                </a:prstClr>
              </a:solidFill>
            </a:endParaRPr>
          </a:p>
        </p:txBody>
      </p:sp>
      <p:sp>
        <p:nvSpPr>
          <p:cNvPr id="10" name="Slide Number Placeholder 5"/>
          <p:cNvSpPr>
            <a:spLocks noGrp="1"/>
          </p:cNvSpPr>
          <p:nvPr>
            <p:ph type="sldNum" sz="quarter" idx="12"/>
          </p:nvPr>
        </p:nvSpPr>
        <p:spPr>
          <a:xfrm>
            <a:off x="6324600" y="6416675"/>
            <a:ext cx="1003498" cy="365125"/>
          </a:xfrm>
          <a:prstGeom prst="rect">
            <a:avLst/>
          </a:prstGeom>
        </p:spPr>
        <p:txBody>
          <a:bodyPr/>
          <a:lstStyle>
            <a:lvl1pPr>
              <a:defRPr>
                <a:solidFill>
                  <a:schemeClr val="bg1"/>
                </a:solidFill>
              </a:defRPr>
            </a:lvl1pPr>
          </a:lstStyle>
          <a:p>
            <a:pPr>
              <a:defRPr/>
            </a:pPr>
            <a:fld id="{283B62B6-29B5-41DE-9248-191483943F5E}" type="slidenum">
              <a:rPr lang="en-US" smtClean="0">
                <a:solidFill>
                  <a:prstClr val="black">
                    <a:tint val="75000"/>
                  </a:prstClr>
                </a:solidFill>
              </a:rPr>
              <a:pPr>
                <a:defRPr/>
              </a:pPr>
              <a:t>‹#›</a:t>
            </a:fld>
            <a:endParaRPr lang="en-US">
              <a:solidFill>
                <a:prstClr val="black">
                  <a:tint val="75000"/>
                </a:prstClr>
              </a:solidFill>
            </a:endParaRPr>
          </a:p>
        </p:txBody>
      </p:sp>
      <p:sp>
        <p:nvSpPr>
          <p:cNvPr id="8" name="TextBox 7"/>
          <p:cNvSpPr txBox="1"/>
          <p:nvPr/>
        </p:nvSpPr>
        <p:spPr>
          <a:xfrm>
            <a:off x="457200" y="6443246"/>
            <a:ext cx="2190466" cy="338554"/>
          </a:xfrm>
          <a:prstGeom prst="rect">
            <a:avLst/>
          </a:prstGeom>
          <a:noFill/>
        </p:spPr>
        <p:txBody>
          <a:bodyPr wrap="square" rtlCol="0">
            <a:spAutoFit/>
          </a:bodyPr>
          <a:lstStyle/>
          <a:p>
            <a:r>
              <a:rPr lang="en-US" sz="1600" b="1" dirty="0" smtClean="0">
                <a:solidFill>
                  <a:schemeClr val="bg1"/>
                </a:solidFill>
                <a:latin typeface="Geneva"/>
              </a:rPr>
              <a:t>Stanford University</a:t>
            </a:r>
            <a:endParaRPr lang="en-US" sz="1600" b="1" dirty="0">
              <a:solidFill>
                <a:schemeClr val="bg1"/>
              </a:solidFill>
              <a:latin typeface="Geneva"/>
            </a:endParaRPr>
          </a:p>
        </p:txBody>
      </p:sp>
    </p:spTree>
    <p:extLst>
      <p:ext uri="{BB962C8B-B14F-4D97-AF65-F5344CB8AC3E}">
        <p14:creationId xmlns:p14="http://schemas.microsoft.com/office/powerpoint/2010/main" val="93913532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2514600" y="6416675"/>
            <a:ext cx="1676400" cy="365125"/>
          </a:xfrm>
          <a:prstGeom prst="rect">
            <a:avLst/>
          </a:prstGeom>
        </p:spPr>
        <p:txBody>
          <a:bodyPr/>
          <a:lstStyle/>
          <a:p>
            <a:pPr>
              <a:defRPr/>
            </a:pPr>
            <a:endParaRPr lang="en-US">
              <a:solidFill>
                <a:prstClr val="black">
                  <a:tint val="75000"/>
                </a:prstClr>
              </a:solidFill>
            </a:endParaRPr>
          </a:p>
        </p:txBody>
      </p:sp>
      <p:sp>
        <p:nvSpPr>
          <p:cNvPr id="9" name="Date Placeholder 3"/>
          <p:cNvSpPr>
            <a:spLocks noGrp="1"/>
          </p:cNvSpPr>
          <p:nvPr>
            <p:ph type="dt" sz="half" idx="10"/>
          </p:nvPr>
        </p:nvSpPr>
        <p:spPr>
          <a:xfrm>
            <a:off x="7328098" y="6416675"/>
            <a:ext cx="1587302" cy="365125"/>
          </a:xfrm>
          <a:prstGeom prst="rect">
            <a:avLst/>
          </a:prstGeom>
        </p:spPr>
        <p:txBody>
          <a:bodyPr/>
          <a:lstStyle>
            <a:lvl1pPr>
              <a:defRPr>
                <a:solidFill>
                  <a:schemeClr val="bg1"/>
                </a:solidFill>
              </a:defRPr>
            </a:lvl1pPr>
          </a:lstStyle>
          <a:p>
            <a:pPr>
              <a:defRPr/>
            </a:pPr>
            <a:fld id="{26EA9BDC-BDE9-40C5-8A00-E4B5A5379A65}" type="datetimeFigureOut">
              <a:rPr lang="en-US" smtClean="0">
                <a:solidFill>
                  <a:prstClr val="black">
                    <a:tint val="75000"/>
                  </a:prstClr>
                </a:solidFill>
              </a:rPr>
              <a:pPr>
                <a:defRPr/>
              </a:pPr>
              <a:t>9/28/17</a:t>
            </a:fld>
            <a:endParaRPr lang="en-US">
              <a:solidFill>
                <a:prstClr val="black">
                  <a:tint val="75000"/>
                </a:prstClr>
              </a:solidFill>
            </a:endParaRPr>
          </a:p>
        </p:txBody>
      </p:sp>
      <p:sp>
        <p:nvSpPr>
          <p:cNvPr id="10" name="Slide Number Placeholder 5"/>
          <p:cNvSpPr>
            <a:spLocks noGrp="1"/>
          </p:cNvSpPr>
          <p:nvPr>
            <p:ph type="sldNum" sz="quarter" idx="12"/>
          </p:nvPr>
        </p:nvSpPr>
        <p:spPr>
          <a:xfrm>
            <a:off x="6324600" y="6416675"/>
            <a:ext cx="1003498" cy="365125"/>
          </a:xfrm>
          <a:prstGeom prst="rect">
            <a:avLst/>
          </a:prstGeom>
        </p:spPr>
        <p:txBody>
          <a:bodyPr/>
          <a:lstStyle>
            <a:lvl1pPr>
              <a:defRPr>
                <a:solidFill>
                  <a:schemeClr val="bg1"/>
                </a:solidFill>
              </a:defRPr>
            </a:lvl1pPr>
          </a:lstStyle>
          <a:p>
            <a:pPr>
              <a:defRPr/>
            </a:pPr>
            <a:fld id="{DF0F1C23-A008-4F2B-B4B0-BE267AD2E3FE}" type="slidenum">
              <a:rPr lang="en-US" smtClean="0">
                <a:solidFill>
                  <a:prstClr val="black">
                    <a:tint val="75000"/>
                  </a:prstClr>
                </a:solidFill>
              </a:rPr>
              <a:pPr>
                <a:defRPr/>
              </a:pPr>
              <a:t>‹#›</a:t>
            </a:fld>
            <a:endParaRPr lang="en-US">
              <a:solidFill>
                <a:prstClr val="black">
                  <a:tint val="75000"/>
                </a:prstClr>
              </a:solidFill>
            </a:endParaRPr>
          </a:p>
        </p:txBody>
      </p:sp>
      <p:sp>
        <p:nvSpPr>
          <p:cNvPr id="8" name="TextBox 7"/>
          <p:cNvSpPr txBox="1"/>
          <p:nvPr/>
        </p:nvSpPr>
        <p:spPr>
          <a:xfrm>
            <a:off x="457200" y="6443246"/>
            <a:ext cx="2190466" cy="338554"/>
          </a:xfrm>
          <a:prstGeom prst="rect">
            <a:avLst/>
          </a:prstGeom>
          <a:noFill/>
        </p:spPr>
        <p:txBody>
          <a:bodyPr wrap="square" rtlCol="0">
            <a:spAutoFit/>
          </a:bodyPr>
          <a:lstStyle/>
          <a:p>
            <a:r>
              <a:rPr lang="en-US" sz="1600" b="1" dirty="0" smtClean="0">
                <a:solidFill>
                  <a:schemeClr val="bg1"/>
                </a:solidFill>
                <a:latin typeface="Geneva"/>
              </a:rPr>
              <a:t>Stanford University</a:t>
            </a:r>
            <a:endParaRPr lang="en-US" sz="1600" b="1" dirty="0">
              <a:solidFill>
                <a:schemeClr val="bg1"/>
              </a:solidFill>
              <a:latin typeface="Geneva"/>
            </a:endParaRPr>
          </a:p>
        </p:txBody>
      </p:sp>
    </p:spTree>
    <p:extLst>
      <p:ext uri="{BB962C8B-B14F-4D97-AF65-F5344CB8AC3E}">
        <p14:creationId xmlns:p14="http://schemas.microsoft.com/office/powerpoint/2010/main" val="426354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ltLang="en-US"/>
          </a:p>
        </p:txBody>
      </p:sp>
      <p:sp>
        <p:nvSpPr>
          <p:cNvPr id="6" name="Rectangle 5"/>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ltLang="en-US"/>
          </a:p>
        </p:txBody>
      </p:sp>
      <p:sp>
        <p:nvSpPr>
          <p:cNvPr id="7" name="Rectangle 6"/>
          <p:cNvSpPr>
            <a:spLocks noGrp="1" noChangeArrowheads="1"/>
          </p:cNvSpPr>
          <p:nvPr>
            <p:ph type="sldNum" sz="quarter" idx="12"/>
          </p:nvPr>
        </p:nvSpPr>
        <p:spPr/>
        <p:txBody>
          <a:bodyPr/>
          <a:lstStyle>
            <a:lvl1pPr eaLnBrk="1" fontAlgn="auto" hangingPunct="1">
              <a:spcBef>
                <a:spcPts val="0"/>
              </a:spcBef>
              <a:spcAft>
                <a:spcPts val="0"/>
              </a:spcAft>
              <a:defRPr/>
            </a:lvl1pPr>
          </a:lstStyle>
          <a:p>
            <a:pPr>
              <a:defRPr/>
            </a:pPr>
            <a:fld id="{79EF6E77-30B6-4BF1-8FE5-3565A583F702}" type="slidenum">
              <a:rPr lang="en-US" altLang="en-US"/>
              <a:pPr>
                <a:defRPr/>
              </a:pPr>
              <a:t>‹#›</a:t>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eaLnBrk="1" fontAlgn="auto" hangingPunct="1">
              <a:spcBef>
                <a:spcPts val="0"/>
              </a:spcBef>
              <a:spcAft>
                <a:spcPts val="0"/>
              </a:spcAft>
              <a:defRPr/>
            </a:lvl1pPr>
          </a:lstStyle>
          <a:p>
            <a:pPr>
              <a:defRPr/>
            </a:pPr>
            <a:endParaRPr lang="en-US" altLang="en-US"/>
          </a:p>
        </p:txBody>
      </p:sp>
      <p:sp>
        <p:nvSpPr>
          <p:cNvPr id="6" name="Rectangle 5"/>
          <p:cNvSpPr>
            <a:spLocks noGrp="1" noChangeArrowheads="1"/>
          </p:cNvSpPr>
          <p:nvPr>
            <p:ph type="ftr" sz="quarter" idx="11"/>
          </p:nvPr>
        </p:nvSpPr>
        <p:spPr/>
        <p:txBody>
          <a:bodyPr/>
          <a:lstStyle>
            <a:lvl1pPr eaLnBrk="1" fontAlgn="auto" hangingPunct="1">
              <a:spcBef>
                <a:spcPts val="0"/>
              </a:spcBef>
              <a:spcAft>
                <a:spcPts val="0"/>
              </a:spcAft>
              <a:defRPr/>
            </a:lvl1pPr>
          </a:lstStyle>
          <a:p>
            <a:pPr>
              <a:defRPr/>
            </a:pPr>
            <a:endParaRPr lang="en-US" altLang="en-US"/>
          </a:p>
        </p:txBody>
      </p:sp>
      <p:sp>
        <p:nvSpPr>
          <p:cNvPr id="7" name="Rectangle 6"/>
          <p:cNvSpPr>
            <a:spLocks noGrp="1" noChangeArrowheads="1"/>
          </p:cNvSpPr>
          <p:nvPr>
            <p:ph type="sldNum" sz="quarter" idx="12"/>
          </p:nvPr>
        </p:nvSpPr>
        <p:spPr/>
        <p:txBody>
          <a:bodyPr/>
          <a:lstStyle>
            <a:lvl1pPr eaLnBrk="1" fontAlgn="auto" hangingPunct="1">
              <a:spcBef>
                <a:spcPts val="0"/>
              </a:spcBef>
              <a:spcAft>
                <a:spcPts val="0"/>
              </a:spcAft>
              <a:defRPr/>
            </a:lvl1pPr>
          </a:lstStyle>
          <a:p>
            <a:pPr>
              <a:defRPr/>
            </a:pPr>
            <a:fld id="{AD3EF547-54B9-469B-BE9B-ED1FB72F028A}" type="slidenum">
              <a:rPr lang="en-US" altLang="en-US"/>
              <a:pPr>
                <a:defRPr/>
              </a:pPr>
              <a:t>‹#›</a:t>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theme" Target="../theme/theme5.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6.xml"/><Relationship Id="rId12" Type="http://schemas.openxmlformats.org/officeDocument/2006/relationships/theme" Target="../theme/theme6.xml"/><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9" Type="http://schemas.openxmlformats.org/officeDocument/2006/relationships/slideLayout" Target="../slideLayouts/slideLayout64.xml"/><Relationship Id="rId10"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7.xml"/><Relationship Id="rId12" Type="http://schemas.openxmlformats.org/officeDocument/2006/relationships/theme" Target="../theme/theme7.xml"/><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28675"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06532"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a:solidFill>
                  <a:srgbClr val="000000"/>
                </a:solidFill>
                <a:latin typeface="+mn-lt"/>
                <a:cs typeface="Arial" charset="0"/>
              </a:defRPr>
            </a:lvl1pPr>
          </a:lstStyle>
          <a:p>
            <a:pPr fontAlgn="base">
              <a:spcBef>
                <a:spcPct val="0"/>
              </a:spcBef>
              <a:spcAft>
                <a:spcPct val="0"/>
              </a:spcAft>
              <a:defRPr/>
            </a:pPr>
            <a:endParaRPr lang="en-US" altLang="en-US"/>
          </a:p>
        </p:txBody>
      </p:sp>
      <p:sp>
        <p:nvSpPr>
          <p:cNvPr id="406533"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400">
                <a:solidFill>
                  <a:srgbClr val="000000"/>
                </a:solidFill>
                <a:latin typeface="+mn-lt"/>
                <a:cs typeface="Arial" charset="0"/>
              </a:defRPr>
            </a:lvl1pPr>
          </a:lstStyle>
          <a:p>
            <a:pPr fontAlgn="base">
              <a:spcBef>
                <a:spcPct val="0"/>
              </a:spcBef>
              <a:spcAft>
                <a:spcPct val="0"/>
              </a:spcAft>
              <a:defRPr/>
            </a:pPr>
            <a:endParaRPr lang="en-US" altLang="en-US"/>
          </a:p>
        </p:txBody>
      </p:sp>
      <p:sp>
        <p:nvSpPr>
          <p:cNvPr id="406534"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solidFill>
                  <a:srgbClr val="000000"/>
                </a:solidFill>
                <a:latin typeface="+mn-lt"/>
                <a:cs typeface="Arial" charset="0"/>
              </a:defRPr>
            </a:lvl1pPr>
          </a:lstStyle>
          <a:p>
            <a:pPr fontAlgn="base">
              <a:spcBef>
                <a:spcPct val="0"/>
              </a:spcBef>
              <a:spcAft>
                <a:spcPct val="0"/>
              </a:spcAft>
              <a:defRPr/>
            </a:pPr>
            <a:fld id="{F6B3F9D2-70A4-401F-896E-137EC8528B49}" type="slidenum">
              <a:rPr lang="en-US" altLang="en-US"/>
              <a:pPr fontAlgn="base">
                <a:spcBef>
                  <a:spcPct val="0"/>
                </a:spcBef>
                <a:spcAft>
                  <a:spcPct val="0"/>
                </a:spcAft>
                <a:defRPr/>
              </a:pPr>
              <a:t>‹#›</a:t>
            </a:fld>
            <a:endParaRPr lang="en-US"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pitchFamily="18" charset="0"/>
          <a:cs typeface="Arial" charset="0"/>
        </a:defRPr>
      </a:lvl2pPr>
      <a:lvl3pPr algn="ctr" rtl="0" eaLnBrk="0" fontAlgn="base" hangingPunct="0">
        <a:spcBef>
          <a:spcPct val="0"/>
        </a:spcBef>
        <a:spcAft>
          <a:spcPct val="0"/>
        </a:spcAft>
        <a:defRPr sz="4400">
          <a:solidFill>
            <a:schemeClr val="tx2"/>
          </a:solidFill>
          <a:latin typeface="Times" pitchFamily="18" charset="0"/>
          <a:cs typeface="Arial" charset="0"/>
        </a:defRPr>
      </a:lvl3pPr>
      <a:lvl4pPr algn="ctr" rtl="0" eaLnBrk="0" fontAlgn="base" hangingPunct="0">
        <a:spcBef>
          <a:spcPct val="0"/>
        </a:spcBef>
        <a:spcAft>
          <a:spcPct val="0"/>
        </a:spcAft>
        <a:defRPr sz="4400">
          <a:solidFill>
            <a:schemeClr val="tx2"/>
          </a:solidFill>
          <a:latin typeface="Times" pitchFamily="18" charset="0"/>
          <a:cs typeface="Arial" charset="0"/>
        </a:defRPr>
      </a:lvl4pPr>
      <a:lvl5pPr algn="ctr" rtl="0" eaLnBrk="0" fontAlgn="base" hangingPunct="0">
        <a:spcBef>
          <a:spcPct val="0"/>
        </a:spcBef>
        <a:spcAft>
          <a:spcPct val="0"/>
        </a:spcAft>
        <a:defRPr sz="4400">
          <a:solidFill>
            <a:schemeClr val="tx2"/>
          </a:solidFill>
          <a:latin typeface="Times" pitchFamily="18" charset="0"/>
          <a:cs typeface="Arial" charset="0"/>
        </a:defRPr>
      </a:lvl5pPr>
      <a:lvl6pPr marL="457200" algn="ctr" rtl="0" fontAlgn="base">
        <a:spcBef>
          <a:spcPct val="0"/>
        </a:spcBef>
        <a:spcAft>
          <a:spcPct val="0"/>
        </a:spcAft>
        <a:defRPr sz="4400">
          <a:solidFill>
            <a:schemeClr val="tx2"/>
          </a:solidFill>
          <a:latin typeface="Times" pitchFamily="18" charset="0"/>
          <a:cs typeface="Arial" charset="0"/>
        </a:defRPr>
      </a:lvl6pPr>
      <a:lvl7pPr marL="914400" algn="ctr" rtl="0" fontAlgn="base">
        <a:spcBef>
          <a:spcPct val="0"/>
        </a:spcBef>
        <a:spcAft>
          <a:spcPct val="0"/>
        </a:spcAft>
        <a:defRPr sz="4400">
          <a:solidFill>
            <a:schemeClr val="tx2"/>
          </a:solidFill>
          <a:latin typeface="Times" pitchFamily="18" charset="0"/>
          <a:cs typeface="Arial" charset="0"/>
        </a:defRPr>
      </a:lvl7pPr>
      <a:lvl8pPr marL="1371600" algn="ctr" rtl="0" fontAlgn="base">
        <a:spcBef>
          <a:spcPct val="0"/>
        </a:spcBef>
        <a:spcAft>
          <a:spcPct val="0"/>
        </a:spcAft>
        <a:defRPr sz="4400">
          <a:solidFill>
            <a:schemeClr val="tx2"/>
          </a:solidFill>
          <a:latin typeface="Times" pitchFamily="18" charset="0"/>
          <a:cs typeface="Arial" charset="0"/>
        </a:defRPr>
      </a:lvl8pPr>
      <a:lvl9pPr marL="1828800" algn="ctr" rtl="0" fontAlgn="base">
        <a:spcBef>
          <a:spcPct val="0"/>
        </a:spcBef>
        <a:spcAft>
          <a:spcPct val="0"/>
        </a:spcAft>
        <a:defRPr sz="4400">
          <a:solidFill>
            <a:schemeClr val="tx2"/>
          </a:solidFill>
          <a:latin typeface="Times" pitchFamily="18"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bwMode="auto">
          <a:xfrm>
            <a:off x="685800" y="76200"/>
            <a:ext cx="77724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0723" name="Rectangle 3"/>
          <p:cNvSpPr>
            <a:spLocks noGrp="1" noChangeArrowheads="1"/>
          </p:cNvSpPr>
          <p:nvPr>
            <p:ph type="body" idx="1"/>
          </p:nvPr>
        </p:nvSpPr>
        <p:spPr bwMode="auto">
          <a:xfrm>
            <a:off x="685800" y="914400"/>
            <a:ext cx="7772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220"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fontAlgn="auto">
              <a:spcBef>
                <a:spcPts val="0"/>
              </a:spcBef>
              <a:spcAft>
                <a:spcPts val="0"/>
              </a:spcAft>
              <a:defRPr sz="1400">
                <a:solidFill>
                  <a:srgbClr val="000000"/>
                </a:solidFill>
                <a:latin typeface="Times New Roman" pitchFamily="64" charset="0"/>
                <a:cs typeface="+mn-cs"/>
              </a:defRPr>
            </a:lvl1pPr>
          </a:lstStyle>
          <a:p>
            <a:pPr>
              <a:defRPr/>
            </a:pPr>
            <a:endParaRPr lang="en-US"/>
          </a:p>
        </p:txBody>
      </p:sp>
      <p:sp>
        <p:nvSpPr>
          <p:cNvPr id="9221"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fontAlgn="auto">
              <a:spcBef>
                <a:spcPts val="0"/>
              </a:spcBef>
              <a:spcAft>
                <a:spcPts val="0"/>
              </a:spcAft>
              <a:defRPr sz="1400">
                <a:solidFill>
                  <a:srgbClr val="000000"/>
                </a:solidFill>
                <a:latin typeface="Times New Roman" pitchFamily="64" charset="0"/>
                <a:cs typeface="+mn-cs"/>
              </a:defRPr>
            </a:lvl1pPr>
          </a:lstStyle>
          <a:p>
            <a:pPr>
              <a:defRPr/>
            </a:pPr>
            <a:endParaRPr lang="en-US"/>
          </a:p>
        </p:txBody>
      </p:sp>
      <p:sp>
        <p:nvSpPr>
          <p:cNvPr id="9222"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fontAlgn="auto">
              <a:spcBef>
                <a:spcPts val="0"/>
              </a:spcBef>
              <a:spcAft>
                <a:spcPts val="0"/>
              </a:spcAft>
              <a:defRPr sz="1400">
                <a:solidFill>
                  <a:srgbClr val="000000"/>
                </a:solidFill>
                <a:latin typeface="Times New Roman" pitchFamily="64" charset="0"/>
                <a:cs typeface="+mn-cs"/>
              </a:defRPr>
            </a:lvl1pPr>
          </a:lstStyle>
          <a:p>
            <a:pPr>
              <a:defRPr/>
            </a:pPr>
            <a:fld id="{8B948310-8634-415A-BF9A-3E1FC494C102}" type="slidenum">
              <a:rPr lang="en-US"/>
              <a:pPr>
                <a:defRPr/>
              </a:pPr>
              <a:t>‹#›</a:t>
            </a:fld>
            <a:endParaRPr lang="en-US"/>
          </a:p>
        </p:txBody>
      </p:sp>
      <p:sp>
        <p:nvSpPr>
          <p:cNvPr id="9223" name="Line 7"/>
          <p:cNvSpPr>
            <a:spLocks noChangeShapeType="1"/>
          </p:cNvSpPr>
          <p:nvPr/>
        </p:nvSpPr>
        <p:spPr bwMode="auto">
          <a:xfrm>
            <a:off x="685800" y="838200"/>
            <a:ext cx="7772400" cy="0"/>
          </a:xfrm>
          <a:prstGeom prst="line">
            <a:avLst/>
          </a:prstGeom>
          <a:noFill/>
          <a:ln w="38100">
            <a:solidFill>
              <a:schemeClr val="tx1"/>
            </a:solidFill>
            <a:round/>
            <a:headEnd/>
            <a:tailEnd/>
          </a:ln>
          <a:effectLst/>
        </p:spPr>
        <p:txBody>
          <a:bodyPr wrap="none" anchor="ctr"/>
          <a:lstStyle/>
          <a:p>
            <a:pPr>
              <a:defRPr/>
            </a:pPr>
            <a:endParaRPr lang="en-US">
              <a:solidFill>
                <a:srgbClr val="000000"/>
              </a:solidFill>
              <a:cs typeface="Arial" pitchFamily="34" charset="0"/>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charset="0"/>
        </a:defRPr>
      </a:lvl2pPr>
      <a:lvl3pPr algn="l" rtl="0" eaLnBrk="0" fontAlgn="base" hangingPunct="0">
        <a:spcBef>
          <a:spcPct val="0"/>
        </a:spcBef>
        <a:spcAft>
          <a:spcPct val="0"/>
        </a:spcAft>
        <a:defRPr sz="3400">
          <a:solidFill>
            <a:schemeClr val="tx2"/>
          </a:solidFill>
          <a:latin typeface="Arial" charset="0"/>
        </a:defRPr>
      </a:lvl3pPr>
      <a:lvl4pPr algn="l" rtl="0" eaLnBrk="0" fontAlgn="base" hangingPunct="0">
        <a:spcBef>
          <a:spcPct val="0"/>
        </a:spcBef>
        <a:spcAft>
          <a:spcPct val="0"/>
        </a:spcAft>
        <a:defRPr sz="3400">
          <a:solidFill>
            <a:schemeClr val="tx2"/>
          </a:solidFill>
          <a:latin typeface="Arial" charset="0"/>
        </a:defRPr>
      </a:lvl4pPr>
      <a:lvl5pPr algn="l" rtl="0" eaLnBrk="0" fontAlgn="base" hangingPunct="0">
        <a:spcBef>
          <a:spcPct val="0"/>
        </a:spcBef>
        <a:spcAft>
          <a:spcPct val="0"/>
        </a:spcAft>
        <a:defRPr sz="3400">
          <a:solidFill>
            <a:schemeClr val="tx2"/>
          </a:solidFill>
          <a:latin typeface="Arial"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9698"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9699"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mn-lt"/>
                <a:cs typeface="+mn-cs"/>
              </a:defRPr>
            </a:lvl1pPr>
          </a:lstStyle>
          <a:p>
            <a:pPr>
              <a:defRPr/>
            </a:pPr>
            <a:fld id="{47E121CF-3845-4D20-B5CB-C807466A0363}" type="datetimeFigureOut">
              <a:rPr lang="en-US"/>
              <a:pPr>
                <a:defRPr/>
              </a:pPr>
              <a:t>9/28/17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prstClr val="black">
                    <a:tint val="75000"/>
                  </a:prstClr>
                </a:solidFill>
                <a:latin typeface="+mn-lt"/>
                <a:cs typeface="+mn-cs"/>
              </a:defRPr>
            </a:lvl1pPr>
          </a:lstStyle>
          <a:p>
            <a:pPr>
              <a:defRPr/>
            </a:pPr>
            <a:fld id="{6819CE9E-10D7-4607-A99E-593BFC8EA858}"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3174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06532"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fontAlgn="auto">
              <a:spcBef>
                <a:spcPts val="0"/>
              </a:spcBef>
              <a:spcAft>
                <a:spcPts val="0"/>
              </a:spcAft>
              <a:defRPr sz="1400">
                <a:solidFill>
                  <a:srgbClr val="000000"/>
                </a:solidFill>
                <a:latin typeface="+mn-lt"/>
                <a:cs typeface="+mn-cs"/>
              </a:defRPr>
            </a:lvl1pPr>
          </a:lstStyle>
          <a:p>
            <a:pPr>
              <a:defRPr/>
            </a:pPr>
            <a:endParaRPr lang="en-US" altLang="en-US"/>
          </a:p>
        </p:txBody>
      </p:sp>
      <p:sp>
        <p:nvSpPr>
          <p:cNvPr id="406533"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fontAlgn="auto">
              <a:spcBef>
                <a:spcPts val="0"/>
              </a:spcBef>
              <a:spcAft>
                <a:spcPts val="0"/>
              </a:spcAft>
              <a:defRPr sz="1400">
                <a:solidFill>
                  <a:srgbClr val="000000"/>
                </a:solidFill>
                <a:latin typeface="+mn-lt"/>
                <a:cs typeface="+mn-cs"/>
              </a:defRPr>
            </a:lvl1pPr>
          </a:lstStyle>
          <a:p>
            <a:pPr>
              <a:defRPr/>
            </a:pPr>
            <a:endParaRPr lang="en-US" altLang="en-US"/>
          </a:p>
        </p:txBody>
      </p:sp>
      <p:sp>
        <p:nvSpPr>
          <p:cNvPr id="406534"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fontAlgn="auto">
              <a:spcBef>
                <a:spcPts val="0"/>
              </a:spcBef>
              <a:spcAft>
                <a:spcPts val="0"/>
              </a:spcAft>
              <a:defRPr sz="1400">
                <a:solidFill>
                  <a:srgbClr val="000000"/>
                </a:solidFill>
                <a:latin typeface="+mn-lt"/>
                <a:cs typeface="+mn-cs"/>
              </a:defRPr>
            </a:lvl1pPr>
          </a:lstStyle>
          <a:p>
            <a:pPr>
              <a:defRPr/>
            </a:pPr>
            <a:fld id="{7BCF6F44-2150-42BF-926A-8799F8C48B4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pitchFamily="64" charset="0"/>
          <a:cs typeface="Arial" charset="0"/>
        </a:defRPr>
      </a:lvl2pPr>
      <a:lvl3pPr algn="ctr" rtl="0" eaLnBrk="0" fontAlgn="base" hangingPunct="0">
        <a:spcBef>
          <a:spcPct val="0"/>
        </a:spcBef>
        <a:spcAft>
          <a:spcPct val="0"/>
        </a:spcAft>
        <a:defRPr sz="4400">
          <a:solidFill>
            <a:schemeClr val="tx2"/>
          </a:solidFill>
          <a:latin typeface="Times" pitchFamily="64" charset="0"/>
          <a:cs typeface="Arial" charset="0"/>
        </a:defRPr>
      </a:lvl3pPr>
      <a:lvl4pPr algn="ctr" rtl="0" eaLnBrk="0" fontAlgn="base" hangingPunct="0">
        <a:spcBef>
          <a:spcPct val="0"/>
        </a:spcBef>
        <a:spcAft>
          <a:spcPct val="0"/>
        </a:spcAft>
        <a:defRPr sz="4400">
          <a:solidFill>
            <a:schemeClr val="tx2"/>
          </a:solidFill>
          <a:latin typeface="Times" pitchFamily="64" charset="0"/>
          <a:cs typeface="Arial" charset="0"/>
        </a:defRPr>
      </a:lvl4pPr>
      <a:lvl5pPr algn="ctr" rtl="0" eaLnBrk="0" fontAlgn="base" hangingPunct="0">
        <a:spcBef>
          <a:spcPct val="0"/>
        </a:spcBef>
        <a:spcAft>
          <a:spcPct val="0"/>
        </a:spcAft>
        <a:defRPr sz="4400">
          <a:solidFill>
            <a:schemeClr val="tx2"/>
          </a:solidFill>
          <a:latin typeface="Times" pitchFamily="64" charset="0"/>
          <a:cs typeface="Arial" charset="0"/>
        </a:defRPr>
      </a:lvl5pPr>
      <a:lvl6pPr marL="457200" algn="ctr" rtl="0" fontAlgn="base">
        <a:spcBef>
          <a:spcPct val="0"/>
        </a:spcBef>
        <a:spcAft>
          <a:spcPct val="0"/>
        </a:spcAft>
        <a:defRPr sz="4400">
          <a:solidFill>
            <a:schemeClr val="tx2"/>
          </a:solidFill>
          <a:latin typeface="Times" pitchFamily="64" charset="0"/>
          <a:cs typeface="Arial" charset="0"/>
        </a:defRPr>
      </a:lvl6pPr>
      <a:lvl7pPr marL="914400" algn="ctr" rtl="0" fontAlgn="base">
        <a:spcBef>
          <a:spcPct val="0"/>
        </a:spcBef>
        <a:spcAft>
          <a:spcPct val="0"/>
        </a:spcAft>
        <a:defRPr sz="4400">
          <a:solidFill>
            <a:schemeClr val="tx2"/>
          </a:solidFill>
          <a:latin typeface="Times" pitchFamily="64" charset="0"/>
          <a:cs typeface="Arial" charset="0"/>
        </a:defRPr>
      </a:lvl7pPr>
      <a:lvl8pPr marL="1371600" algn="ctr" rtl="0" fontAlgn="base">
        <a:spcBef>
          <a:spcPct val="0"/>
        </a:spcBef>
        <a:spcAft>
          <a:spcPct val="0"/>
        </a:spcAft>
        <a:defRPr sz="4400">
          <a:solidFill>
            <a:schemeClr val="tx2"/>
          </a:solidFill>
          <a:latin typeface="Times" pitchFamily="64" charset="0"/>
          <a:cs typeface="Arial" charset="0"/>
        </a:defRPr>
      </a:lvl8pPr>
      <a:lvl9pPr marL="1828800" algn="ctr" rtl="0" fontAlgn="base">
        <a:spcBef>
          <a:spcPct val="0"/>
        </a:spcBef>
        <a:spcAft>
          <a:spcPct val="0"/>
        </a:spcAft>
        <a:defRPr sz="4400">
          <a:solidFill>
            <a:schemeClr val="tx2"/>
          </a:solidFill>
          <a:latin typeface="Times" pitchFamily="64"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bwMode="auto">
          <a:xfrm>
            <a:off x="685800" y="76200"/>
            <a:ext cx="77724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2771" name="Rectangle 3"/>
          <p:cNvSpPr>
            <a:spLocks noGrp="1" noChangeArrowheads="1"/>
          </p:cNvSpPr>
          <p:nvPr>
            <p:ph type="body" idx="1"/>
          </p:nvPr>
        </p:nvSpPr>
        <p:spPr bwMode="auto">
          <a:xfrm>
            <a:off x="685800" y="914400"/>
            <a:ext cx="7772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220"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a:solidFill>
                  <a:srgbClr val="000000"/>
                </a:solidFill>
                <a:latin typeface="Times New Roman" pitchFamily="18" charset="0"/>
                <a:cs typeface="Arial" charset="0"/>
              </a:defRPr>
            </a:lvl1pPr>
          </a:lstStyle>
          <a:p>
            <a:pPr fontAlgn="base">
              <a:spcBef>
                <a:spcPct val="0"/>
              </a:spcBef>
              <a:spcAft>
                <a:spcPct val="0"/>
              </a:spcAft>
              <a:defRPr/>
            </a:pPr>
            <a:endParaRPr lang="en-US"/>
          </a:p>
        </p:txBody>
      </p:sp>
      <p:sp>
        <p:nvSpPr>
          <p:cNvPr id="9221"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400">
                <a:solidFill>
                  <a:srgbClr val="000000"/>
                </a:solidFill>
                <a:latin typeface="Times New Roman" pitchFamily="18" charset="0"/>
                <a:cs typeface="Arial" charset="0"/>
              </a:defRPr>
            </a:lvl1pPr>
          </a:lstStyle>
          <a:p>
            <a:pPr fontAlgn="base">
              <a:spcBef>
                <a:spcPct val="0"/>
              </a:spcBef>
              <a:spcAft>
                <a:spcPct val="0"/>
              </a:spcAft>
              <a:defRPr/>
            </a:pPr>
            <a:endParaRPr lang="en-US"/>
          </a:p>
        </p:txBody>
      </p:sp>
      <p:sp>
        <p:nvSpPr>
          <p:cNvPr id="9222"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solidFill>
                  <a:srgbClr val="000000"/>
                </a:solidFill>
                <a:latin typeface="Times New Roman" pitchFamily="18" charset="0"/>
                <a:cs typeface="Arial" charset="0"/>
              </a:defRPr>
            </a:lvl1pPr>
          </a:lstStyle>
          <a:p>
            <a:pPr fontAlgn="base">
              <a:spcBef>
                <a:spcPct val="0"/>
              </a:spcBef>
              <a:spcAft>
                <a:spcPct val="0"/>
              </a:spcAft>
              <a:defRPr/>
            </a:pPr>
            <a:fld id="{3F3E36D6-4B69-4380-AF2B-BCF85708C429}" type="slidenum">
              <a:rPr lang="en-US"/>
              <a:pPr fontAlgn="base">
                <a:spcBef>
                  <a:spcPct val="0"/>
                </a:spcBef>
                <a:spcAft>
                  <a:spcPct val="0"/>
                </a:spcAft>
                <a:defRPr/>
              </a:pPr>
              <a:t>‹#›</a:t>
            </a:fld>
            <a:endParaRPr lang="en-US"/>
          </a:p>
        </p:txBody>
      </p:sp>
      <p:sp>
        <p:nvSpPr>
          <p:cNvPr id="9223" name="Line 7"/>
          <p:cNvSpPr>
            <a:spLocks noChangeShapeType="1"/>
          </p:cNvSpPr>
          <p:nvPr/>
        </p:nvSpPr>
        <p:spPr bwMode="auto">
          <a:xfrm>
            <a:off x="685800" y="838200"/>
            <a:ext cx="7772400" cy="0"/>
          </a:xfrm>
          <a:prstGeom prst="line">
            <a:avLst/>
          </a:prstGeom>
          <a:noFill/>
          <a:ln w="38100">
            <a:solidFill>
              <a:schemeClr val="tx1"/>
            </a:solidFill>
            <a:round/>
            <a:headEnd/>
            <a:tailEnd/>
          </a:ln>
          <a:effectLst/>
        </p:spPr>
        <p:txBody>
          <a:bodyPr wrap="none" anchor="ctr"/>
          <a:lstStyle/>
          <a:p>
            <a:pPr eaLnBrk="0" fontAlgn="base" hangingPunct="0">
              <a:spcBef>
                <a:spcPct val="0"/>
              </a:spcBef>
              <a:spcAft>
                <a:spcPct val="0"/>
              </a:spcAft>
              <a:defRPr/>
            </a:pPr>
            <a:endParaRPr lang="en-US" sz="2400">
              <a:solidFill>
                <a:srgbClr val="000000"/>
              </a:solidFill>
              <a:cs typeface="Arial" charset="0"/>
            </a:endParaRP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charset="0"/>
        </a:defRPr>
      </a:lvl2pPr>
      <a:lvl3pPr algn="l" rtl="0" eaLnBrk="0" fontAlgn="base" hangingPunct="0">
        <a:spcBef>
          <a:spcPct val="0"/>
        </a:spcBef>
        <a:spcAft>
          <a:spcPct val="0"/>
        </a:spcAft>
        <a:defRPr sz="3400">
          <a:solidFill>
            <a:schemeClr val="tx2"/>
          </a:solidFill>
          <a:latin typeface="Arial" charset="0"/>
        </a:defRPr>
      </a:lvl3pPr>
      <a:lvl4pPr algn="l" rtl="0" eaLnBrk="0" fontAlgn="base" hangingPunct="0">
        <a:spcBef>
          <a:spcPct val="0"/>
        </a:spcBef>
        <a:spcAft>
          <a:spcPct val="0"/>
        </a:spcAft>
        <a:defRPr sz="3400">
          <a:solidFill>
            <a:schemeClr val="tx2"/>
          </a:solidFill>
          <a:latin typeface="Arial" charset="0"/>
        </a:defRPr>
      </a:lvl4pPr>
      <a:lvl5pPr algn="l" rtl="0" eaLnBrk="0" fontAlgn="base" hangingPunct="0">
        <a:spcBef>
          <a:spcPct val="0"/>
        </a:spcBef>
        <a:spcAft>
          <a:spcPct val="0"/>
        </a:spcAft>
        <a:defRPr sz="3400">
          <a:solidFill>
            <a:schemeClr val="tx2"/>
          </a:solidFill>
          <a:latin typeface="Arial"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4819"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785412"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solidFill>
                  <a:srgbClr val="000000"/>
                </a:solidFill>
                <a:latin typeface="+mn-lt"/>
                <a:cs typeface="Arial" charset="0"/>
              </a:defRPr>
            </a:lvl1pPr>
          </a:lstStyle>
          <a:p>
            <a:pPr fontAlgn="base">
              <a:spcBef>
                <a:spcPct val="0"/>
              </a:spcBef>
              <a:spcAft>
                <a:spcPct val="0"/>
              </a:spcAft>
              <a:defRPr/>
            </a:pPr>
            <a:endParaRPr lang="en-US"/>
          </a:p>
        </p:txBody>
      </p:sp>
      <p:sp>
        <p:nvSpPr>
          <p:cNvPr id="785413"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solidFill>
                  <a:srgbClr val="000000"/>
                </a:solidFill>
                <a:latin typeface="+mn-lt"/>
                <a:cs typeface="Arial" charset="0"/>
              </a:defRPr>
            </a:lvl1pPr>
          </a:lstStyle>
          <a:p>
            <a:pPr fontAlgn="base">
              <a:spcBef>
                <a:spcPct val="0"/>
              </a:spcBef>
              <a:spcAft>
                <a:spcPct val="0"/>
              </a:spcAft>
              <a:defRPr/>
            </a:pPr>
            <a:endParaRPr lang="en-US"/>
          </a:p>
        </p:txBody>
      </p:sp>
      <p:sp>
        <p:nvSpPr>
          <p:cNvPr id="785414"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solidFill>
                  <a:srgbClr val="000000"/>
                </a:solidFill>
                <a:latin typeface="+mn-lt"/>
                <a:cs typeface="Arial" charset="0"/>
              </a:defRPr>
            </a:lvl1pPr>
          </a:lstStyle>
          <a:p>
            <a:pPr fontAlgn="base">
              <a:spcBef>
                <a:spcPct val="0"/>
              </a:spcBef>
              <a:spcAft>
                <a:spcPct val="0"/>
              </a:spcAft>
              <a:defRPr/>
            </a:pPr>
            <a:fld id="{3B72B5F9-DB97-4F60-8F3A-211702034304}" type="slidenum">
              <a:rPr lang="en-US"/>
              <a:pPr fontAlgn="base">
                <a:spcBef>
                  <a:spcPct val="0"/>
                </a:spcBef>
                <a:spcAft>
                  <a:spcPct val="0"/>
                </a:spcAft>
                <a:defRPr/>
              </a:pPr>
              <a:t>‹#›</a:t>
            </a:fld>
            <a:endParaRPr lang="en-US"/>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p:cNvSpPr/>
          <p:nvPr/>
        </p:nvSpPr>
        <p:spPr>
          <a:xfrm>
            <a:off x="0" y="6356350"/>
            <a:ext cx="9144000" cy="501649"/>
          </a:xfrm>
          <a:prstGeom prst="rect">
            <a:avLst/>
          </a:prstGeom>
          <a:solidFill>
            <a:srgbClr val="85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22222"/>
              </a:solidFill>
              <a:latin typeface="Geneva"/>
            </a:endParaRPr>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TextBox 12"/>
          <p:cNvSpPr txBox="1"/>
          <p:nvPr/>
        </p:nvSpPr>
        <p:spPr>
          <a:xfrm>
            <a:off x="5003800" y="6440269"/>
            <a:ext cx="2235200" cy="907941"/>
          </a:xfrm>
          <a:prstGeom prst="rect">
            <a:avLst/>
          </a:prstGeom>
          <a:noFill/>
        </p:spPr>
        <p:txBody>
          <a:bodyPr wrap="square" rtlCol="0">
            <a:spAutoFit/>
          </a:bodyPr>
          <a:lstStyle/>
          <a:p>
            <a:r>
              <a:rPr lang="en-US" sz="1700" dirty="0">
                <a:solidFill>
                  <a:schemeClr val="bg1"/>
                </a:solidFill>
                <a:latin typeface="Geneva"/>
              </a:rPr>
              <a:t>Lecture 1 -  </a:t>
            </a:r>
          </a:p>
          <a:p>
            <a:endParaRPr lang="en-US" dirty="0">
              <a:solidFill>
                <a:schemeClr val="bg1"/>
              </a:solidFill>
              <a:latin typeface="Geneva"/>
            </a:endParaRPr>
          </a:p>
          <a:p>
            <a:endParaRPr lang="en-US" dirty="0">
              <a:solidFill>
                <a:schemeClr val="bg1"/>
              </a:solidFill>
              <a:latin typeface="Geneva"/>
            </a:endParaRPr>
          </a:p>
        </p:txBody>
      </p:sp>
      <p:sp>
        <p:nvSpPr>
          <p:cNvPr id="6" name="Date Placeholder 3"/>
          <p:cNvSpPr>
            <a:spLocks noGrp="1"/>
          </p:cNvSpPr>
          <p:nvPr>
            <p:ph type="dt" sz="half" idx="2"/>
          </p:nvPr>
        </p:nvSpPr>
        <p:spPr>
          <a:xfrm>
            <a:off x="7328098" y="6416675"/>
            <a:ext cx="1587302" cy="365125"/>
          </a:xfrm>
          <a:prstGeom prst="rect">
            <a:avLst/>
          </a:prstGeom>
        </p:spPr>
        <p:txBody>
          <a:bodyPr/>
          <a:lstStyle>
            <a:lvl1pPr>
              <a:defRPr>
                <a:solidFill>
                  <a:schemeClr val="bg1"/>
                </a:solidFill>
              </a:defRPr>
            </a:lvl1pPr>
          </a:lstStyle>
          <a:p>
            <a:pPr>
              <a:defRPr/>
            </a:pPr>
            <a:fld id="{B2030BB3-3925-4555-B846-C0CAF37B00A4}" type="datetimeFigureOut">
              <a:rPr lang="en-US" smtClean="0">
                <a:solidFill>
                  <a:prstClr val="black">
                    <a:tint val="75000"/>
                  </a:prstClr>
                </a:solidFill>
              </a:rPr>
              <a:pPr>
                <a:defRPr/>
              </a:pPr>
              <a:t>9/28/17</a:t>
            </a:fld>
            <a:endParaRPr lang="en-US" dirty="0" smtClean="0">
              <a:solidFill>
                <a:prstClr val="black">
                  <a:tint val="75000"/>
                </a:prstClr>
              </a:solidFill>
            </a:endParaRPr>
          </a:p>
        </p:txBody>
      </p:sp>
    </p:spTree>
    <p:extLst>
      <p:ext uri="{BB962C8B-B14F-4D97-AF65-F5344CB8AC3E}">
        <p14:creationId xmlns:p14="http://schemas.microsoft.com/office/powerpoint/2010/main" val="798986501"/>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iming>
    <p:tnLst>
      <p:par>
        <p:cT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0.xml.rels><?xml version="1.0" encoding="UTF-8" standalone="yes"?>
<Relationships xmlns="http://schemas.openxmlformats.org/package/2006/relationships"><Relationship Id="rId3" Type="http://schemas.openxmlformats.org/officeDocument/2006/relationships/image" Target="../media/image9.wmf"/><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 Id="rId11"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oleObject" Target="../embeddings/oleObject1.bin"/><Relationship Id="rId5" Type="http://schemas.openxmlformats.org/officeDocument/2006/relationships/image" Target="../media/image20.png"/><Relationship Id="rId6" Type="http://schemas.openxmlformats.org/officeDocument/2006/relationships/image" Target="../media/image21.jpeg"/><Relationship Id="rId1" Type="http://schemas.openxmlformats.org/officeDocument/2006/relationships/vmlDrawing" Target="../drawings/vmlDrawing1.vml"/><Relationship Id="rId2" Type="http://schemas.openxmlformats.org/officeDocument/2006/relationships/slideLayout" Target="../slideLayouts/slideLayout68.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hyperlink" Target="http://www.olafureliasson.net/works/room_for_one_colour.html" TargetMode="External"/><Relationship Id="rId5" Type="http://schemas.openxmlformats.org/officeDocument/2006/relationships/image" Target="../media/image23.png"/><Relationship Id="rId1" Type="http://schemas.openxmlformats.org/officeDocument/2006/relationships/slideLayout" Target="../slideLayouts/slideLayout68.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image" Target="../media/image24.tiff"/><Relationship Id="rId3" Type="http://schemas.openxmlformats.org/officeDocument/2006/relationships/image" Target="../media/image25.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1.xml"/><Relationship Id="rId3" Type="http://schemas.openxmlformats.org/officeDocument/2006/relationships/image" Target="../media/image27.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image" Target="../media/image28.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0.xml.rels><?xml version="1.0" encoding="UTF-8" standalone="yes"?>
<Relationships xmlns="http://schemas.openxmlformats.org/package/2006/relationships"><Relationship Id="rId3" Type="http://schemas.openxmlformats.org/officeDocument/2006/relationships/image" Target="../media/image30.wmf"/><Relationship Id="rId4" Type="http://schemas.openxmlformats.org/officeDocument/2006/relationships/image" Target="../media/image31.wmf"/><Relationship Id="rId5" Type="http://schemas.openxmlformats.org/officeDocument/2006/relationships/image" Target="../media/image32.png"/><Relationship Id="rId1" Type="http://schemas.openxmlformats.org/officeDocument/2006/relationships/slideLayout" Target="../slideLayouts/slideLayout40.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4.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5.xm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46.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jpeg"/><Relationship Id="rId1" Type="http://schemas.openxmlformats.org/officeDocument/2006/relationships/slideLayout" Target="../slideLayouts/slideLayout46.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jpeg"/><Relationship Id="rId5" Type="http://schemas.openxmlformats.org/officeDocument/2006/relationships/image" Target="../media/image41.png"/><Relationship Id="rId1" Type="http://schemas.openxmlformats.org/officeDocument/2006/relationships/slideLayout" Target="../slideLayouts/slideLayout46.xml"/><Relationship Id="rId2"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6.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46.xml"/><Relationship Id="rId2" Type="http://schemas.openxmlformats.org/officeDocument/2006/relationships/notesSlide" Target="../notesSlides/notesSlide2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8.xml"/><Relationship Id="rId3" Type="http://schemas.openxmlformats.org/officeDocument/2006/relationships/image" Target="../media/image44.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2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1" Type="http://schemas.openxmlformats.org/officeDocument/2006/relationships/slideLayout" Target="../slideLayouts/slideLayout68.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1.xml"/><Relationship Id="rId4" Type="http://schemas.openxmlformats.org/officeDocument/2006/relationships/oleObject" Target="../embeddings/oleObject2.bin"/><Relationship Id="rId5" Type="http://schemas.openxmlformats.org/officeDocument/2006/relationships/image" Target="../media/image45.png"/><Relationship Id="rId1" Type="http://schemas.openxmlformats.org/officeDocument/2006/relationships/vmlDrawing" Target="../drawings/vmlDrawing2.vml"/><Relationship Id="rId2" Type="http://schemas.openxmlformats.org/officeDocument/2006/relationships/slideLayout" Target="../slideLayouts/slideLayout57.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2.xml"/><Relationship Id="rId4" Type="http://schemas.openxmlformats.org/officeDocument/2006/relationships/image" Target="../media/image47.png"/><Relationship Id="rId5" Type="http://schemas.openxmlformats.org/officeDocument/2006/relationships/oleObject" Target="../embeddings/oleObject3.bin"/><Relationship Id="rId6" Type="http://schemas.openxmlformats.org/officeDocument/2006/relationships/image" Target="../media/image46.png"/><Relationship Id="rId7" Type="http://schemas.openxmlformats.org/officeDocument/2006/relationships/image" Target="../media/image48.png"/><Relationship Id="rId1" Type="http://schemas.openxmlformats.org/officeDocument/2006/relationships/vmlDrawing" Target="../drawings/vmlDrawing3.vml"/><Relationship Id="rId2" Type="http://schemas.openxmlformats.org/officeDocument/2006/relationships/slideLayout" Target="../slideLayouts/slideLayout46.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3.xml"/><Relationship Id="rId4" Type="http://schemas.openxmlformats.org/officeDocument/2006/relationships/oleObject" Target="../embeddings/oleObject4.bin"/><Relationship Id="rId5" Type="http://schemas.openxmlformats.org/officeDocument/2006/relationships/image" Target="../media/image49.png"/><Relationship Id="rId6" Type="http://schemas.openxmlformats.org/officeDocument/2006/relationships/oleObject" Target="../embeddings/oleObject5.bin"/><Relationship Id="rId7" Type="http://schemas.openxmlformats.org/officeDocument/2006/relationships/image" Target="../media/image50.png"/><Relationship Id="rId8" Type="http://schemas.openxmlformats.org/officeDocument/2006/relationships/hyperlink" Target="http://en.wikipedia.org/wiki/CIE_1931_color_space" TargetMode="External"/><Relationship Id="rId1" Type="http://schemas.openxmlformats.org/officeDocument/2006/relationships/vmlDrawing" Target="../drawings/vmlDrawing4.vml"/><Relationship Id="rId2" Type="http://schemas.openxmlformats.org/officeDocument/2006/relationships/slideLayout" Target="../slideLayouts/slideLayout46.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1" Type="http://schemas.openxmlformats.org/officeDocument/2006/relationships/slideLayout" Target="../slideLayouts/slideLayout46.xml"/><Relationship Id="rId2" Type="http://schemas.openxmlformats.org/officeDocument/2006/relationships/notesSlide" Target="../notesSlides/notesSlide3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5.xml.rels><?xml version="1.0" encoding="UTF-8" standalone="yes"?>
<Relationships xmlns="http://schemas.openxmlformats.org/package/2006/relationships"><Relationship Id="rId3" Type="http://schemas.openxmlformats.org/officeDocument/2006/relationships/hyperlink" Target="http://www.cambridgeincolour.com/tutorials/white-balance.htm" TargetMode="External"/><Relationship Id="rId4" Type="http://schemas.openxmlformats.org/officeDocument/2006/relationships/image" Target="../media/image54.jpeg"/><Relationship Id="rId5" Type="http://schemas.openxmlformats.org/officeDocument/2006/relationships/image" Target="../media/image55.jpeg"/><Relationship Id="rId1" Type="http://schemas.openxmlformats.org/officeDocument/2006/relationships/slideLayout" Target="../slideLayouts/slideLayout46.xml"/><Relationship Id="rId2" Type="http://schemas.openxmlformats.org/officeDocument/2006/relationships/notesSlide" Target="../notesSlides/notesSlide35.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6.xml"/><Relationship Id="rId4" Type="http://schemas.openxmlformats.org/officeDocument/2006/relationships/hyperlink" Target="http://www.cambridgeincolour.com/tutorials/white-balance.htm" TargetMode="External"/><Relationship Id="rId5" Type="http://schemas.openxmlformats.org/officeDocument/2006/relationships/oleObject" Target="../embeddings/oleObject6.bin"/><Relationship Id="rId6" Type="http://schemas.openxmlformats.org/officeDocument/2006/relationships/image" Target="../media/image56.png"/><Relationship Id="rId1" Type="http://schemas.openxmlformats.org/officeDocument/2006/relationships/vmlDrawing" Target="../drawings/vmlDrawing5.vml"/><Relationship Id="rId2" Type="http://schemas.openxmlformats.org/officeDocument/2006/relationships/slideLayout" Target="../slideLayouts/slideLayout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8.xml"/><Relationship Id="rId3" Type="http://schemas.openxmlformats.org/officeDocument/2006/relationships/image" Target="../media/image5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9.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73.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3" Type="http://schemas.openxmlformats.org/officeDocument/2006/relationships/image" Target="../media/image58.wmf"/><Relationship Id="rId4" Type="http://schemas.openxmlformats.org/officeDocument/2006/relationships/image" Target="../media/image59.wmf"/><Relationship Id="rId5" Type="http://schemas.openxmlformats.org/officeDocument/2006/relationships/image" Target="../media/image60.wmf"/><Relationship Id="rId6" Type="http://schemas.openxmlformats.org/officeDocument/2006/relationships/hyperlink" Target="http://www.inf.ed.ac.uk/teaching/courses/av/LECTURE_NOTES/swainballard91.pdf" TargetMode="External"/><Relationship Id="rId1" Type="http://schemas.openxmlformats.org/officeDocument/2006/relationships/slideLayout" Target="../slideLayouts/slideLayout46.xml"/><Relationship Id="rId2" Type="http://schemas.openxmlformats.org/officeDocument/2006/relationships/notesSlide" Target="../notesSlides/notesSlide40.xml"/></Relationships>
</file>

<file path=ppt/slides/_rels/slide51.xml.rels><?xml version="1.0" encoding="UTF-8" standalone="yes"?>
<Relationships xmlns="http://schemas.openxmlformats.org/package/2006/relationships"><Relationship Id="rId3" Type="http://schemas.openxmlformats.org/officeDocument/2006/relationships/hyperlink" Target="http://www.cc.gatech.edu/~rehg/Papers/SkinDetect-IJCV.pdf" TargetMode="External"/><Relationship Id="rId4" Type="http://schemas.openxmlformats.org/officeDocument/2006/relationships/image" Target="../media/image61.wmf"/><Relationship Id="rId1" Type="http://schemas.openxmlformats.org/officeDocument/2006/relationships/slideLayout" Target="../slideLayouts/slideLayout46.xml"/><Relationship Id="rId2" Type="http://schemas.openxmlformats.org/officeDocument/2006/relationships/notesSlide" Target="../notesSlides/notesSlide41.xml"/></Relationships>
</file>

<file path=ppt/slides/_rels/slide52.xml.rels><?xml version="1.0" encoding="UTF-8" standalone="yes"?>
<Relationships xmlns="http://schemas.openxmlformats.org/package/2006/relationships"><Relationship Id="rId3" Type="http://schemas.openxmlformats.org/officeDocument/2006/relationships/hyperlink" Target="http://luthuli.cs.uiuc.edu/~daf/papers/ko5.pdf" TargetMode="External"/><Relationship Id="rId4" Type="http://schemas.openxmlformats.org/officeDocument/2006/relationships/image" Target="../media/image62.png"/><Relationship Id="rId1" Type="http://schemas.openxmlformats.org/officeDocument/2006/relationships/slideLayout" Target="../slideLayouts/slideLayout46.xml"/><Relationship Id="rId2" Type="http://schemas.openxmlformats.org/officeDocument/2006/relationships/notesSlide" Target="../notesSlides/notesSlide4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3.xml"/><Relationship Id="rId3" Type="http://schemas.openxmlformats.org/officeDocument/2006/relationships/image" Target="../media/image63.wmf"/></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hyperlink" Target="http://www.cs.utexas.edu/users/AustinVilla/?p=research/auto_vis" TargetMode="External"/><Relationship Id="rId1" Type="http://schemas.openxmlformats.org/officeDocument/2006/relationships/slideLayout" Target="../slideLayouts/slideLayout46.xml"/><Relationship Id="rId2" Type="http://schemas.openxmlformats.org/officeDocument/2006/relationships/notesSlide" Target="../notesSlides/notesSlide44.xml"/></Relationships>
</file>

<file path=ppt/slides/_rels/slide55.xml.rels><?xml version="1.0" encoding="UTF-8" standalone="yes"?>
<Relationships xmlns="http://schemas.openxmlformats.org/package/2006/relationships"><Relationship Id="rId3" Type="http://schemas.openxmlformats.org/officeDocument/2006/relationships/image" Target="../media/image66.wmf"/><Relationship Id="rId4" Type="http://schemas.openxmlformats.org/officeDocument/2006/relationships/image" Target="../media/image67.wmf"/><Relationship Id="rId5" Type="http://schemas.openxmlformats.org/officeDocument/2006/relationships/hyperlink" Target="http://www.ics.uci.edu/~dramanan/papers/trackingpeople/index.html" TargetMode="External"/><Relationship Id="rId1" Type="http://schemas.openxmlformats.org/officeDocument/2006/relationships/slideLayout" Target="../slideLayouts/slideLayout46.xml"/><Relationship Id="rId2" Type="http://schemas.openxmlformats.org/officeDocument/2006/relationships/notesSlide" Target="../notesSlides/notesSlide4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xml"/><Relationship Id="rId3" Type="http://schemas.openxmlformats.org/officeDocument/2006/relationships/image" Target="../media/image7.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image" Target="../media/image8.wmf"/></Relationships>
</file>

<file path=ppt/slides/_rels/slide8.xml.rels><?xml version="1.0" encoding="UTF-8" standalone="yes"?>
<Relationships xmlns="http://schemas.openxmlformats.org/package/2006/relationships"><Relationship Id="rId3" Type="http://schemas.openxmlformats.org/officeDocument/2006/relationships/image" Target="../media/image9.wmf"/><Relationship Id="rId4" Type="http://schemas.openxmlformats.org/officeDocument/2006/relationships/image" Target="../media/image10.wmf"/><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9.wmf"/><Relationship Id="rId4" Type="http://schemas.openxmlformats.org/officeDocument/2006/relationships/image" Target="../media/image11.wmf"/><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le 1"/>
          <p:cNvSpPr>
            <a:spLocks noGrp="1"/>
          </p:cNvSpPr>
          <p:nvPr>
            <p:ph type="ctrTitle"/>
          </p:nvPr>
        </p:nvSpPr>
        <p:spPr>
          <a:xfrm>
            <a:off x="685800" y="838200"/>
            <a:ext cx="7772400" cy="1470025"/>
          </a:xfrm>
        </p:spPr>
        <p:txBody>
          <a:bodyPr/>
          <a:lstStyle/>
          <a:p>
            <a:r>
              <a:rPr lang="en-US" smtClean="0"/>
              <a:t>Lecture:</a:t>
            </a:r>
            <a:r>
              <a:rPr lang="en-US" dirty="0" smtClean="0"/>
              <a:t/>
            </a:r>
            <a:br>
              <a:rPr lang="en-US" dirty="0" smtClean="0"/>
            </a:br>
            <a:endParaRPr lang="en-US" dirty="0" smtClean="0"/>
          </a:p>
        </p:txBody>
      </p:sp>
      <p:sp>
        <p:nvSpPr>
          <p:cNvPr id="5" name="Title 1"/>
          <p:cNvSpPr txBox="1">
            <a:spLocks/>
          </p:cNvSpPr>
          <p:nvPr/>
        </p:nvSpPr>
        <p:spPr bwMode="auto">
          <a:xfrm>
            <a:off x="685800" y="1771650"/>
            <a:ext cx="7772400" cy="2517775"/>
          </a:xfrm>
          <a:prstGeom prst="rect">
            <a:avLst/>
          </a:prstGeom>
          <a:solidFill>
            <a:srgbClr val="000000"/>
          </a:solid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7200" b="0" i="0" u="none" strike="noStrike" kern="1200" cap="none" spc="0" normalizeH="0" baseline="0" noProof="0" dirty="0" smtClean="0">
                <a:ln>
                  <a:noFill/>
                </a:ln>
                <a:solidFill>
                  <a:srgbClr val="FF0000"/>
                </a:solidFill>
                <a:effectLst/>
                <a:uLnTx/>
                <a:uFillTx/>
                <a:latin typeface="Albertus Extra Bold" pitchFamily="34" charset="0"/>
                <a:ea typeface="+mj-ea"/>
                <a:cs typeface="+mj-cs"/>
              </a:rPr>
              <a:t>C</a:t>
            </a:r>
            <a:r>
              <a:rPr kumimoji="0" lang="en-US" sz="7200" b="0" i="0" u="none" strike="noStrike" kern="1200" cap="none" spc="0" normalizeH="0" baseline="0" noProof="0" dirty="0" smtClean="0">
                <a:ln>
                  <a:noFill/>
                </a:ln>
                <a:solidFill>
                  <a:srgbClr val="66FF66"/>
                </a:solidFill>
                <a:effectLst/>
                <a:uLnTx/>
                <a:uFillTx/>
                <a:latin typeface="Albertus Extra Bold" pitchFamily="34" charset="0"/>
                <a:ea typeface="+mj-ea"/>
                <a:cs typeface="+mj-cs"/>
              </a:rPr>
              <a:t>o</a:t>
            </a:r>
            <a:r>
              <a:rPr kumimoji="0" lang="en-US" sz="7200" b="0" i="0" u="none" strike="noStrike" kern="1200" cap="none" spc="0" normalizeH="0" baseline="0" noProof="0" dirty="0" smtClean="0">
                <a:ln>
                  <a:noFill/>
                </a:ln>
                <a:solidFill>
                  <a:schemeClr val="hlink"/>
                </a:solidFill>
                <a:effectLst/>
                <a:uLnTx/>
                <a:uFillTx/>
                <a:latin typeface="Albertus Extra Bold" pitchFamily="34" charset="0"/>
                <a:ea typeface="+mj-ea"/>
                <a:cs typeface="+mj-cs"/>
              </a:rPr>
              <a:t>l</a:t>
            </a:r>
            <a:r>
              <a:rPr kumimoji="0" lang="en-US" sz="7200" b="0" i="0" u="none" strike="noStrike" kern="1200" cap="none" spc="0" normalizeH="0" baseline="0" noProof="0" dirty="0" smtClean="0">
                <a:ln>
                  <a:noFill/>
                </a:ln>
                <a:solidFill>
                  <a:srgbClr val="FFFF00"/>
                </a:solidFill>
                <a:effectLst/>
                <a:uLnTx/>
                <a:uFillTx/>
                <a:latin typeface="Albertus Extra Bold" pitchFamily="34" charset="0"/>
                <a:ea typeface="+mj-ea"/>
                <a:cs typeface="+mj-cs"/>
              </a:rPr>
              <a:t>o</a:t>
            </a:r>
            <a:r>
              <a:rPr kumimoji="0" lang="en-US" sz="7200" b="0" i="0" u="none" strike="noStrike" kern="1200" cap="none" spc="0" normalizeH="0" baseline="0" noProof="0" dirty="0" smtClean="0">
                <a:ln>
                  <a:noFill/>
                </a:ln>
                <a:solidFill>
                  <a:srgbClr val="FF00FF"/>
                </a:solidFill>
                <a:effectLst/>
                <a:uLnTx/>
                <a:uFillTx/>
                <a:latin typeface="Albertus Extra Bold" pitchFamily="34" charset="0"/>
                <a:ea typeface="+mj-ea"/>
                <a:cs typeface="+mj-cs"/>
              </a:rPr>
              <a:t>r</a:t>
            </a:r>
          </a:p>
        </p:txBody>
      </p:sp>
      <p:sp>
        <p:nvSpPr>
          <p:cNvPr id="6" name="Subtitle 2"/>
          <p:cNvSpPr>
            <a:spLocks noGrp="1"/>
          </p:cNvSpPr>
          <p:nvPr>
            <p:ph type="subTitle" idx="1"/>
            <p:extLst>
              <p:ext uri="{D42A27DB-BD31-4B8C-83A1-F6EECF244321}">
                <p14:modId xmlns:p14="http://schemas.microsoft.com/office/powerpoint/2010/main" val="1973065687"/>
              </p:ext>
            </p:extLst>
          </p:nvPr>
        </p:nvSpPr>
        <p:spPr>
          <a:xfrm>
            <a:off x="1143000" y="4495800"/>
            <a:ext cx="6858000" cy="1752600"/>
          </a:xfrm>
        </p:spPr>
        <p:txBody>
          <a:bodyPr vert="horz" lIns="91440" tIns="45720" rIns="91440" bIns="45720" rtlCol="0" anchor="t">
            <a:normAutofit/>
          </a:bodyPr>
          <a:lstStyle/>
          <a:p>
            <a:r>
              <a:rPr lang="en-US" dirty="0" smtClean="0"/>
              <a:t>Juan </a:t>
            </a:r>
            <a:r>
              <a:rPr lang="en-US" dirty="0"/>
              <a:t>Carlos </a:t>
            </a:r>
            <a:r>
              <a:rPr lang="en-US" dirty="0" err="1" smtClean="0"/>
              <a:t>Niebles</a:t>
            </a:r>
            <a:r>
              <a:rPr lang="en-US" dirty="0" smtClean="0"/>
              <a:t> and Ranjay Krishna</a:t>
            </a:r>
            <a:endParaRPr lang="en-US" dirty="0"/>
          </a:p>
          <a:p>
            <a:r>
              <a:rPr lang="en-US" dirty="0"/>
              <a:t>Stanford AI Lab</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8" name="Picture 2"/>
          <p:cNvPicPr>
            <a:picLocks noChangeAspect="1" noChangeArrowheads="1"/>
          </p:cNvPicPr>
          <p:nvPr/>
        </p:nvPicPr>
        <p:blipFill>
          <a:blip r:embed="rId3" cstate="print"/>
          <a:srcRect/>
          <a:stretch>
            <a:fillRect/>
          </a:stretch>
        </p:blipFill>
        <p:spPr bwMode="auto">
          <a:xfrm>
            <a:off x="0" y="0"/>
            <a:ext cx="9182100" cy="6896100"/>
          </a:xfrm>
          <a:prstGeom prst="rect">
            <a:avLst/>
          </a:prstGeom>
          <a:noFill/>
          <a:ln w="9525">
            <a:noFill/>
            <a:miter lim="800000"/>
            <a:headEnd/>
            <a:tailEnd/>
          </a:ln>
        </p:spPr>
      </p:pic>
      <p:sp>
        <p:nvSpPr>
          <p:cNvPr id="147459" name="Text Box 3"/>
          <p:cNvSpPr txBox="1">
            <a:spLocks noChangeArrowheads="1"/>
          </p:cNvSpPr>
          <p:nvPr/>
        </p:nvSpPr>
        <p:spPr bwMode="auto">
          <a:xfrm>
            <a:off x="2730500" y="182563"/>
            <a:ext cx="4149725" cy="579437"/>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lang="en-US" sz="3200" b="1">
                <a:solidFill>
                  <a:srgbClr val="3366FF"/>
                </a:solidFill>
                <a:latin typeface="Helvetica" pitchFamily="34" charset="0"/>
              </a:rPr>
              <a:t>The Physics of Light</a:t>
            </a:r>
          </a:p>
        </p:txBody>
      </p:sp>
      <p:sp>
        <p:nvSpPr>
          <p:cNvPr id="147460" name="Text Box 4"/>
          <p:cNvSpPr txBox="1">
            <a:spLocks noChangeArrowheads="1"/>
          </p:cNvSpPr>
          <p:nvPr/>
        </p:nvSpPr>
        <p:spPr bwMode="auto">
          <a:xfrm>
            <a:off x="1309688" y="1425575"/>
            <a:ext cx="7453312" cy="457200"/>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sz="2400">
                <a:solidFill>
                  <a:srgbClr val="FFFF00"/>
                </a:solidFill>
                <a:latin typeface="Helvetica" pitchFamily="34" charset="0"/>
              </a:rPr>
              <a:t>Some examples of the </a:t>
            </a:r>
            <a:r>
              <a:rPr lang="en-US" sz="2400" u="sng">
                <a:solidFill>
                  <a:srgbClr val="FFFF00"/>
                </a:solidFill>
                <a:latin typeface="Helvetica" pitchFamily="34" charset="0"/>
              </a:rPr>
              <a:t>reflectance</a:t>
            </a:r>
            <a:r>
              <a:rPr lang="en-US" sz="2400">
                <a:solidFill>
                  <a:srgbClr val="FFFF00"/>
                </a:solidFill>
                <a:latin typeface="Helvetica" pitchFamily="34" charset="0"/>
              </a:rPr>
              <a:t> spectra of </a:t>
            </a:r>
            <a:r>
              <a:rPr lang="en-US" sz="2400" u="sng">
                <a:solidFill>
                  <a:srgbClr val="FFFF00"/>
                </a:solidFill>
                <a:latin typeface="Helvetica" pitchFamily="34" charset="0"/>
              </a:rPr>
              <a:t>surfaces</a:t>
            </a:r>
            <a:endParaRPr lang="en-US" sz="2400">
              <a:solidFill>
                <a:srgbClr val="FFFF00"/>
              </a:solidFill>
              <a:latin typeface="Helvetica" pitchFamily="34" charset="0"/>
            </a:endParaRPr>
          </a:p>
        </p:txBody>
      </p:sp>
      <p:sp>
        <p:nvSpPr>
          <p:cNvPr id="147461" name="Text Box 5"/>
          <p:cNvSpPr txBox="1">
            <a:spLocks noChangeArrowheads="1"/>
          </p:cNvSpPr>
          <p:nvPr/>
        </p:nvSpPr>
        <p:spPr bwMode="auto">
          <a:xfrm>
            <a:off x="3810000" y="6324600"/>
            <a:ext cx="2506663" cy="457200"/>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sz="2400">
                <a:solidFill>
                  <a:srgbClr val="FFFFFF"/>
                </a:solidFill>
                <a:latin typeface="Helvetica" pitchFamily="34" charset="0"/>
              </a:rPr>
              <a:t>Wavelength (nm)</a:t>
            </a:r>
          </a:p>
        </p:txBody>
      </p:sp>
      <p:sp>
        <p:nvSpPr>
          <p:cNvPr id="147462" name="Text Box 6"/>
          <p:cNvSpPr txBox="1">
            <a:spLocks noChangeArrowheads="1"/>
          </p:cNvSpPr>
          <p:nvPr/>
        </p:nvSpPr>
        <p:spPr bwMode="auto">
          <a:xfrm rot="-5400000">
            <a:off x="-144463" y="4414838"/>
            <a:ext cx="2574925" cy="457200"/>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sz="2400">
                <a:solidFill>
                  <a:srgbClr val="FFFFFF"/>
                </a:solidFill>
                <a:latin typeface="Helvetica" pitchFamily="34" charset="0"/>
              </a:rPr>
              <a:t>% Light Reflected</a:t>
            </a:r>
          </a:p>
        </p:txBody>
      </p:sp>
      <p:grpSp>
        <p:nvGrpSpPr>
          <p:cNvPr id="2" name="Group 7"/>
          <p:cNvGrpSpPr>
            <a:grpSpLocks/>
          </p:cNvGrpSpPr>
          <p:nvPr/>
        </p:nvGrpSpPr>
        <p:grpSpPr bwMode="auto">
          <a:xfrm>
            <a:off x="1295400" y="3265488"/>
            <a:ext cx="2044700" cy="3046412"/>
            <a:chOff x="816" y="2057"/>
            <a:chExt cx="1288" cy="1919"/>
          </a:xfrm>
        </p:grpSpPr>
        <p:pic>
          <p:nvPicPr>
            <p:cNvPr id="147485" name="Picture 8"/>
            <p:cNvPicPr>
              <a:picLocks noChangeAspect="1" noChangeArrowheads="1"/>
            </p:cNvPicPr>
            <p:nvPr/>
          </p:nvPicPr>
          <p:blipFill>
            <a:blip r:embed="rId4" cstate="print"/>
            <a:srcRect/>
            <a:stretch>
              <a:fillRect/>
            </a:stretch>
          </p:blipFill>
          <p:spPr bwMode="auto">
            <a:xfrm>
              <a:off x="920" y="2057"/>
              <a:ext cx="1033" cy="1631"/>
            </a:xfrm>
            <a:prstGeom prst="rect">
              <a:avLst/>
            </a:prstGeom>
            <a:noFill/>
            <a:ln w="9525">
              <a:noFill/>
              <a:miter lim="800000"/>
              <a:headEnd/>
              <a:tailEnd/>
            </a:ln>
          </p:spPr>
        </p:pic>
        <p:sp>
          <p:nvSpPr>
            <p:cNvPr id="147486" name="Rectangle 9"/>
            <p:cNvSpPr>
              <a:spLocks noChangeArrowheads="1"/>
            </p:cNvSpPr>
            <p:nvPr/>
          </p:nvSpPr>
          <p:spPr bwMode="auto">
            <a:xfrm>
              <a:off x="908" y="2058"/>
              <a:ext cx="1045" cy="1617"/>
            </a:xfrm>
            <a:prstGeom prst="rect">
              <a:avLst/>
            </a:prstGeom>
            <a:noFill/>
            <a:ln w="9525">
              <a:solidFill>
                <a:schemeClr val="bg1"/>
              </a:solidFill>
              <a:miter lim="800000"/>
              <a:headEnd/>
              <a:tailEnd/>
            </a:ln>
          </p:spPr>
          <p:txBody>
            <a:bodyPr wrap="none" anchor="ctr"/>
            <a:lstStyle/>
            <a:p>
              <a:pPr eaLnBrk="0" fontAlgn="base" hangingPunct="0">
                <a:spcBef>
                  <a:spcPct val="0"/>
                </a:spcBef>
                <a:spcAft>
                  <a:spcPct val="0"/>
                </a:spcAft>
              </a:pPr>
              <a:endParaRPr lang="en-US" sz="2400">
                <a:solidFill>
                  <a:srgbClr val="000000"/>
                </a:solidFill>
                <a:latin typeface="Arial" pitchFamily="34" charset="0"/>
              </a:endParaRPr>
            </a:p>
          </p:txBody>
        </p:sp>
        <p:sp>
          <p:nvSpPr>
            <p:cNvPr id="147487" name="Text Box 10"/>
            <p:cNvSpPr txBox="1">
              <a:spLocks noChangeArrowheads="1"/>
            </p:cNvSpPr>
            <p:nvPr/>
          </p:nvSpPr>
          <p:spPr bwMode="auto">
            <a:xfrm>
              <a:off x="1008" y="2160"/>
              <a:ext cx="469" cy="288"/>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sz="2400">
                  <a:solidFill>
                    <a:srgbClr val="FF0000"/>
                  </a:solidFill>
                  <a:latin typeface="Helvetica" pitchFamily="34" charset="0"/>
                </a:rPr>
                <a:t>Red</a:t>
              </a:r>
            </a:p>
          </p:txBody>
        </p:sp>
        <p:sp>
          <p:nvSpPr>
            <p:cNvPr id="147488" name="Text Box 11"/>
            <p:cNvSpPr txBox="1">
              <a:spLocks noChangeArrowheads="1"/>
            </p:cNvSpPr>
            <p:nvPr/>
          </p:nvSpPr>
          <p:spPr bwMode="auto">
            <a:xfrm>
              <a:off x="816" y="3688"/>
              <a:ext cx="1288" cy="288"/>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sz="2400">
                  <a:solidFill>
                    <a:srgbClr val="FFFFFF"/>
                  </a:solidFill>
                  <a:latin typeface="Helvetica" pitchFamily="34" charset="0"/>
                </a:rPr>
                <a:t>400          700</a:t>
              </a:r>
            </a:p>
          </p:txBody>
        </p:sp>
      </p:grpSp>
      <p:grpSp>
        <p:nvGrpSpPr>
          <p:cNvPr id="3" name="Group 12"/>
          <p:cNvGrpSpPr>
            <a:grpSpLocks/>
          </p:cNvGrpSpPr>
          <p:nvPr/>
        </p:nvGrpSpPr>
        <p:grpSpPr bwMode="auto">
          <a:xfrm>
            <a:off x="3252788" y="3265488"/>
            <a:ext cx="2044700" cy="3046412"/>
            <a:chOff x="2049" y="2057"/>
            <a:chExt cx="1288" cy="1919"/>
          </a:xfrm>
        </p:grpSpPr>
        <p:pic>
          <p:nvPicPr>
            <p:cNvPr id="147481" name="Picture 13"/>
            <p:cNvPicPr>
              <a:picLocks noChangeAspect="1" noChangeArrowheads="1"/>
            </p:cNvPicPr>
            <p:nvPr/>
          </p:nvPicPr>
          <p:blipFill>
            <a:blip r:embed="rId5" cstate="print"/>
            <a:srcRect/>
            <a:stretch>
              <a:fillRect/>
            </a:stretch>
          </p:blipFill>
          <p:spPr bwMode="auto">
            <a:xfrm>
              <a:off x="2134" y="2057"/>
              <a:ext cx="1042" cy="1645"/>
            </a:xfrm>
            <a:prstGeom prst="rect">
              <a:avLst/>
            </a:prstGeom>
            <a:noFill/>
            <a:ln w="9525">
              <a:noFill/>
              <a:miter lim="800000"/>
              <a:headEnd/>
              <a:tailEnd/>
            </a:ln>
          </p:spPr>
        </p:pic>
        <p:sp>
          <p:nvSpPr>
            <p:cNvPr id="147482" name="Rectangle 14"/>
            <p:cNvSpPr>
              <a:spLocks noChangeArrowheads="1"/>
            </p:cNvSpPr>
            <p:nvPr/>
          </p:nvSpPr>
          <p:spPr bwMode="auto">
            <a:xfrm>
              <a:off x="2129" y="2057"/>
              <a:ext cx="1046" cy="1632"/>
            </a:xfrm>
            <a:prstGeom prst="rect">
              <a:avLst/>
            </a:prstGeom>
            <a:noFill/>
            <a:ln w="9525">
              <a:solidFill>
                <a:schemeClr val="bg1"/>
              </a:solidFill>
              <a:miter lim="800000"/>
              <a:headEnd/>
              <a:tailEnd/>
            </a:ln>
          </p:spPr>
          <p:txBody>
            <a:bodyPr wrap="none" anchor="ctr"/>
            <a:lstStyle/>
            <a:p>
              <a:pPr eaLnBrk="0" fontAlgn="base" hangingPunct="0">
                <a:spcBef>
                  <a:spcPct val="0"/>
                </a:spcBef>
                <a:spcAft>
                  <a:spcPct val="0"/>
                </a:spcAft>
              </a:pPr>
              <a:endParaRPr lang="en-US" sz="2400">
                <a:solidFill>
                  <a:srgbClr val="000000"/>
                </a:solidFill>
                <a:latin typeface="Arial" pitchFamily="34" charset="0"/>
              </a:endParaRPr>
            </a:p>
          </p:txBody>
        </p:sp>
        <p:sp>
          <p:nvSpPr>
            <p:cNvPr id="147483" name="Text Box 15"/>
            <p:cNvSpPr txBox="1">
              <a:spLocks noChangeArrowheads="1"/>
            </p:cNvSpPr>
            <p:nvPr/>
          </p:nvSpPr>
          <p:spPr bwMode="auto">
            <a:xfrm>
              <a:off x="2112" y="2112"/>
              <a:ext cx="683" cy="288"/>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sz="2400">
                  <a:solidFill>
                    <a:srgbClr val="FFFF00"/>
                  </a:solidFill>
                  <a:latin typeface="Helvetica" pitchFamily="34" charset="0"/>
                </a:rPr>
                <a:t>Yellow</a:t>
              </a:r>
            </a:p>
          </p:txBody>
        </p:sp>
        <p:sp>
          <p:nvSpPr>
            <p:cNvPr id="147484" name="Text Box 16"/>
            <p:cNvSpPr txBox="1">
              <a:spLocks noChangeArrowheads="1"/>
            </p:cNvSpPr>
            <p:nvPr/>
          </p:nvSpPr>
          <p:spPr bwMode="auto">
            <a:xfrm>
              <a:off x="2049" y="3688"/>
              <a:ext cx="1288" cy="288"/>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sz="2400">
                  <a:solidFill>
                    <a:srgbClr val="FFFFFF"/>
                  </a:solidFill>
                  <a:latin typeface="Helvetica" pitchFamily="34" charset="0"/>
                </a:rPr>
                <a:t>400          700</a:t>
              </a:r>
            </a:p>
          </p:txBody>
        </p:sp>
      </p:grpSp>
      <p:grpSp>
        <p:nvGrpSpPr>
          <p:cNvPr id="4" name="Group 17"/>
          <p:cNvGrpSpPr>
            <a:grpSpLocks/>
          </p:cNvGrpSpPr>
          <p:nvPr/>
        </p:nvGrpSpPr>
        <p:grpSpPr bwMode="auto">
          <a:xfrm>
            <a:off x="5208588" y="3265488"/>
            <a:ext cx="2044700" cy="3046412"/>
            <a:chOff x="3281" y="2057"/>
            <a:chExt cx="1288" cy="1919"/>
          </a:xfrm>
        </p:grpSpPr>
        <p:pic>
          <p:nvPicPr>
            <p:cNvPr id="147477" name="Picture 18"/>
            <p:cNvPicPr>
              <a:picLocks noChangeAspect="1" noChangeArrowheads="1"/>
            </p:cNvPicPr>
            <p:nvPr/>
          </p:nvPicPr>
          <p:blipFill>
            <a:blip r:embed="rId6" cstate="print"/>
            <a:srcRect/>
            <a:stretch>
              <a:fillRect/>
            </a:stretch>
          </p:blipFill>
          <p:spPr bwMode="auto">
            <a:xfrm>
              <a:off x="3376" y="2057"/>
              <a:ext cx="1040" cy="1645"/>
            </a:xfrm>
            <a:prstGeom prst="rect">
              <a:avLst/>
            </a:prstGeom>
            <a:noFill/>
            <a:ln w="9525">
              <a:noFill/>
              <a:miter lim="800000"/>
              <a:headEnd/>
              <a:tailEnd/>
            </a:ln>
          </p:spPr>
        </p:pic>
        <p:sp>
          <p:nvSpPr>
            <p:cNvPr id="147478" name="Rectangle 19"/>
            <p:cNvSpPr>
              <a:spLocks noChangeArrowheads="1"/>
            </p:cNvSpPr>
            <p:nvPr/>
          </p:nvSpPr>
          <p:spPr bwMode="auto">
            <a:xfrm>
              <a:off x="3365" y="2062"/>
              <a:ext cx="1045" cy="1632"/>
            </a:xfrm>
            <a:prstGeom prst="rect">
              <a:avLst/>
            </a:prstGeom>
            <a:noFill/>
            <a:ln w="9525">
              <a:solidFill>
                <a:schemeClr val="bg1"/>
              </a:solidFill>
              <a:miter lim="800000"/>
              <a:headEnd/>
              <a:tailEnd/>
            </a:ln>
          </p:spPr>
          <p:txBody>
            <a:bodyPr wrap="none" anchor="ctr"/>
            <a:lstStyle/>
            <a:p>
              <a:pPr eaLnBrk="0" fontAlgn="base" hangingPunct="0">
                <a:spcBef>
                  <a:spcPct val="0"/>
                </a:spcBef>
                <a:spcAft>
                  <a:spcPct val="0"/>
                </a:spcAft>
              </a:pPr>
              <a:endParaRPr lang="en-US" sz="2400">
                <a:solidFill>
                  <a:srgbClr val="000000"/>
                </a:solidFill>
                <a:latin typeface="Arial" pitchFamily="34" charset="0"/>
              </a:endParaRPr>
            </a:p>
          </p:txBody>
        </p:sp>
        <p:sp>
          <p:nvSpPr>
            <p:cNvPr id="147479" name="Text Box 20"/>
            <p:cNvSpPr txBox="1">
              <a:spLocks noChangeArrowheads="1"/>
            </p:cNvSpPr>
            <p:nvPr/>
          </p:nvSpPr>
          <p:spPr bwMode="auto">
            <a:xfrm>
              <a:off x="3408" y="2112"/>
              <a:ext cx="501" cy="288"/>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sz="2400">
                  <a:solidFill>
                    <a:srgbClr val="00FFFF"/>
                  </a:solidFill>
                  <a:latin typeface="Helvetica" pitchFamily="34" charset="0"/>
                </a:rPr>
                <a:t>Blue</a:t>
              </a:r>
            </a:p>
          </p:txBody>
        </p:sp>
        <p:sp>
          <p:nvSpPr>
            <p:cNvPr id="147480" name="Text Box 21"/>
            <p:cNvSpPr txBox="1">
              <a:spLocks noChangeArrowheads="1"/>
            </p:cNvSpPr>
            <p:nvPr/>
          </p:nvSpPr>
          <p:spPr bwMode="auto">
            <a:xfrm>
              <a:off x="3281" y="3688"/>
              <a:ext cx="1288" cy="288"/>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sz="2400">
                  <a:solidFill>
                    <a:srgbClr val="FFFFFF"/>
                  </a:solidFill>
                  <a:latin typeface="Helvetica" pitchFamily="34" charset="0"/>
                </a:rPr>
                <a:t>400          700</a:t>
              </a:r>
            </a:p>
          </p:txBody>
        </p:sp>
      </p:grpSp>
      <p:grpSp>
        <p:nvGrpSpPr>
          <p:cNvPr id="5" name="Group 22"/>
          <p:cNvGrpSpPr>
            <a:grpSpLocks/>
          </p:cNvGrpSpPr>
          <p:nvPr/>
        </p:nvGrpSpPr>
        <p:grpSpPr bwMode="auto">
          <a:xfrm>
            <a:off x="7165975" y="3263900"/>
            <a:ext cx="2044700" cy="3048000"/>
            <a:chOff x="4514" y="2056"/>
            <a:chExt cx="1288" cy="1920"/>
          </a:xfrm>
        </p:grpSpPr>
        <p:pic>
          <p:nvPicPr>
            <p:cNvPr id="147473" name="Picture 23"/>
            <p:cNvPicPr>
              <a:picLocks noChangeAspect="1" noChangeArrowheads="1"/>
            </p:cNvPicPr>
            <p:nvPr/>
          </p:nvPicPr>
          <p:blipFill>
            <a:blip r:embed="rId7" cstate="print"/>
            <a:srcRect/>
            <a:stretch>
              <a:fillRect/>
            </a:stretch>
          </p:blipFill>
          <p:spPr bwMode="auto">
            <a:xfrm>
              <a:off x="4632" y="2057"/>
              <a:ext cx="1034" cy="1638"/>
            </a:xfrm>
            <a:prstGeom prst="rect">
              <a:avLst/>
            </a:prstGeom>
            <a:noFill/>
            <a:ln w="9525">
              <a:noFill/>
              <a:miter lim="800000"/>
              <a:headEnd/>
              <a:tailEnd/>
            </a:ln>
          </p:spPr>
        </p:pic>
        <p:sp>
          <p:nvSpPr>
            <p:cNvPr id="147474" name="Text Box 24"/>
            <p:cNvSpPr txBox="1">
              <a:spLocks noChangeArrowheads="1"/>
            </p:cNvSpPr>
            <p:nvPr/>
          </p:nvSpPr>
          <p:spPr bwMode="auto">
            <a:xfrm>
              <a:off x="4656" y="2112"/>
              <a:ext cx="672" cy="288"/>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sz="2400">
                  <a:solidFill>
                    <a:srgbClr val="9966FF"/>
                  </a:solidFill>
                  <a:latin typeface="Helvetica" pitchFamily="34" charset="0"/>
                </a:rPr>
                <a:t>Purple</a:t>
              </a:r>
            </a:p>
          </p:txBody>
        </p:sp>
        <p:sp>
          <p:nvSpPr>
            <p:cNvPr id="147475" name="Text Box 25"/>
            <p:cNvSpPr txBox="1">
              <a:spLocks noChangeArrowheads="1"/>
            </p:cNvSpPr>
            <p:nvPr/>
          </p:nvSpPr>
          <p:spPr bwMode="auto">
            <a:xfrm>
              <a:off x="4514" y="3688"/>
              <a:ext cx="1288" cy="288"/>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sz="2400">
                  <a:solidFill>
                    <a:srgbClr val="FFFFFF"/>
                  </a:solidFill>
                  <a:latin typeface="Helvetica" pitchFamily="34" charset="0"/>
                </a:rPr>
                <a:t>400          700</a:t>
              </a:r>
            </a:p>
          </p:txBody>
        </p:sp>
        <p:sp>
          <p:nvSpPr>
            <p:cNvPr id="147476" name="Rectangle 26"/>
            <p:cNvSpPr>
              <a:spLocks noChangeArrowheads="1"/>
            </p:cNvSpPr>
            <p:nvPr/>
          </p:nvSpPr>
          <p:spPr bwMode="auto">
            <a:xfrm>
              <a:off x="4620" y="2056"/>
              <a:ext cx="1045" cy="1639"/>
            </a:xfrm>
            <a:prstGeom prst="rect">
              <a:avLst/>
            </a:prstGeom>
            <a:noFill/>
            <a:ln w="9525">
              <a:solidFill>
                <a:schemeClr val="bg1"/>
              </a:solidFill>
              <a:miter lim="800000"/>
              <a:headEnd/>
              <a:tailEnd/>
            </a:ln>
          </p:spPr>
          <p:txBody>
            <a:bodyPr wrap="none" anchor="ctr"/>
            <a:lstStyle/>
            <a:p>
              <a:pPr eaLnBrk="0" fontAlgn="base" hangingPunct="0">
                <a:spcBef>
                  <a:spcPct val="0"/>
                </a:spcBef>
                <a:spcAft>
                  <a:spcPct val="0"/>
                </a:spcAft>
              </a:pPr>
              <a:endParaRPr lang="en-US" sz="2400">
                <a:solidFill>
                  <a:srgbClr val="000000"/>
                </a:solidFill>
                <a:latin typeface="Arial" pitchFamily="34" charset="0"/>
              </a:endParaRPr>
            </a:p>
          </p:txBody>
        </p:sp>
      </p:grpSp>
      <p:sp>
        <p:nvSpPr>
          <p:cNvPr id="147467" name="Rectangle 27"/>
          <p:cNvSpPr>
            <a:spLocks noChangeArrowheads="1"/>
          </p:cNvSpPr>
          <p:nvPr/>
        </p:nvSpPr>
        <p:spPr bwMode="auto">
          <a:xfrm>
            <a:off x="7331075" y="6616700"/>
            <a:ext cx="1808163" cy="244475"/>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sz="1000">
                <a:solidFill>
                  <a:srgbClr val="FFFFFF"/>
                </a:solidFill>
                <a:latin typeface="EngraversGothic BT Regular"/>
              </a:rPr>
              <a:t>© Stephen E. Palmer, 2002</a:t>
            </a:r>
          </a:p>
        </p:txBody>
      </p:sp>
      <p:grpSp>
        <p:nvGrpSpPr>
          <p:cNvPr id="6" name="Group 28"/>
          <p:cNvGrpSpPr>
            <a:grpSpLocks/>
          </p:cNvGrpSpPr>
          <p:nvPr/>
        </p:nvGrpSpPr>
        <p:grpSpPr bwMode="auto">
          <a:xfrm>
            <a:off x="1676400" y="2020888"/>
            <a:ext cx="7010400" cy="1068387"/>
            <a:chOff x="1056" y="1273"/>
            <a:chExt cx="4416" cy="673"/>
          </a:xfrm>
        </p:grpSpPr>
        <p:pic>
          <p:nvPicPr>
            <p:cNvPr id="147469" name="Picture 29"/>
            <p:cNvPicPr>
              <a:picLocks noChangeAspect="1" noChangeArrowheads="1"/>
            </p:cNvPicPr>
            <p:nvPr/>
          </p:nvPicPr>
          <p:blipFill>
            <a:blip r:embed="rId8" cstate="print"/>
            <a:srcRect/>
            <a:stretch>
              <a:fillRect/>
            </a:stretch>
          </p:blipFill>
          <p:spPr bwMode="auto">
            <a:xfrm>
              <a:off x="1056" y="1273"/>
              <a:ext cx="768" cy="647"/>
            </a:xfrm>
            <a:prstGeom prst="rect">
              <a:avLst/>
            </a:prstGeom>
            <a:noFill/>
            <a:ln w="9525">
              <a:noFill/>
              <a:miter lim="800000"/>
              <a:headEnd/>
              <a:tailEnd/>
            </a:ln>
          </p:spPr>
        </p:pic>
        <p:pic>
          <p:nvPicPr>
            <p:cNvPr id="147470" name="Picture 30"/>
            <p:cNvPicPr>
              <a:picLocks noChangeAspect="1" noChangeArrowheads="1"/>
            </p:cNvPicPr>
            <p:nvPr/>
          </p:nvPicPr>
          <p:blipFill>
            <a:blip r:embed="rId9" cstate="print"/>
            <a:srcRect/>
            <a:stretch>
              <a:fillRect/>
            </a:stretch>
          </p:blipFill>
          <p:spPr bwMode="auto">
            <a:xfrm>
              <a:off x="2304" y="1287"/>
              <a:ext cx="768" cy="631"/>
            </a:xfrm>
            <a:prstGeom prst="rect">
              <a:avLst/>
            </a:prstGeom>
            <a:noFill/>
            <a:ln w="9525">
              <a:noFill/>
              <a:miter lim="800000"/>
              <a:headEnd/>
              <a:tailEnd/>
            </a:ln>
          </p:spPr>
        </p:pic>
        <p:pic>
          <p:nvPicPr>
            <p:cNvPr id="147471" name="Picture 31"/>
            <p:cNvPicPr>
              <a:picLocks noChangeAspect="1" noChangeArrowheads="1"/>
            </p:cNvPicPr>
            <p:nvPr/>
          </p:nvPicPr>
          <p:blipFill>
            <a:blip r:embed="rId10" cstate="print"/>
            <a:srcRect/>
            <a:stretch>
              <a:fillRect/>
            </a:stretch>
          </p:blipFill>
          <p:spPr bwMode="auto">
            <a:xfrm>
              <a:off x="4752" y="1296"/>
              <a:ext cx="720" cy="604"/>
            </a:xfrm>
            <a:prstGeom prst="rect">
              <a:avLst/>
            </a:prstGeom>
            <a:noFill/>
            <a:ln w="9525">
              <a:noFill/>
              <a:miter lim="800000"/>
              <a:headEnd/>
              <a:tailEnd/>
            </a:ln>
          </p:spPr>
        </p:pic>
        <p:pic>
          <p:nvPicPr>
            <p:cNvPr id="147472" name="Picture 32"/>
            <p:cNvPicPr>
              <a:picLocks noChangeAspect="1" noChangeArrowheads="1"/>
            </p:cNvPicPr>
            <p:nvPr/>
          </p:nvPicPr>
          <p:blipFill>
            <a:blip r:embed="rId11" cstate="print"/>
            <a:srcRect/>
            <a:stretch>
              <a:fillRect/>
            </a:stretch>
          </p:blipFill>
          <p:spPr bwMode="auto">
            <a:xfrm>
              <a:off x="3552" y="1296"/>
              <a:ext cx="720" cy="650"/>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n-US" smtClean="0"/>
              <a:t>Interaction of light and surfaces</a:t>
            </a:r>
          </a:p>
        </p:txBody>
      </p:sp>
      <p:graphicFrame>
        <p:nvGraphicFramePr>
          <p:cNvPr id="1026" name="Object 5"/>
          <p:cNvGraphicFramePr>
            <a:graphicFrameLocks noGrp="1" noChangeAspect="1"/>
          </p:cNvGraphicFramePr>
          <p:nvPr>
            <p:ph idx="1"/>
          </p:nvPr>
        </p:nvGraphicFramePr>
        <p:xfrm>
          <a:off x="381000" y="4495800"/>
          <a:ext cx="8304213" cy="2117725"/>
        </p:xfrm>
        <a:graphic>
          <a:graphicData uri="http://schemas.openxmlformats.org/presentationml/2006/ole">
            <mc:AlternateContent xmlns:mc="http://schemas.openxmlformats.org/markup-compatibility/2006">
              <mc:Choice xmlns:v="urn:schemas-microsoft-com:vml" Requires="v">
                <p:oleObj spid="_x0000_s7193" name="Image" r:id="rId4" imgW="15784127" imgH="4025397" progId="Photoshop.Image.10">
                  <p:embed/>
                </p:oleObj>
              </mc:Choice>
              <mc:Fallback>
                <p:oleObj name="Image" r:id="rId4" imgW="15784127" imgH="4025397" progId="Photoshop.Image.10">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4495800"/>
                        <a:ext cx="8304213" cy="211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028" name="Rectangle 3"/>
          <p:cNvSpPr>
            <a:spLocks noGrp="1" noChangeArrowheads="1"/>
          </p:cNvSpPr>
          <p:nvPr>
            <p:ph type="body" idx="4294967295"/>
          </p:nvPr>
        </p:nvSpPr>
        <p:spPr>
          <a:xfrm>
            <a:off x="4876800" y="1219200"/>
            <a:ext cx="4267200" cy="3086100"/>
          </a:xfrm>
        </p:spPr>
        <p:txBody>
          <a:bodyPr/>
          <a:lstStyle/>
          <a:p>
            <a:r>
              <a:rPr lang="en-US" sz="2400" smtClean="0"/>
              <a:t>Reflected color is the result of interaction of light source spectrum with surface reflectance</a:t>
            </a:r>
          </a:p>
          <a:p>
            <a:r>
              <a:rPr lang="en-US" sz="2400" smtClean="0"/>
              <a:t>Spectral radiometry</a:t>
            </a:r>
          </a:p>
          <a:p>
            <a:pPr lvl="1"/>
            <a:r>
              <a:rPr lang="en-US" sz="1800" smtClean="0"/>
              <a:t>All definitions and units are now “per unit wavelength”</a:t>
            </a:r>
          </a:p>
          <a:p>
            <a:pPr lvl="1"/>
            <a:r>
              <a:rPr lang="en-US" sz="1800" smtClean="0"/>
              <a:t>All terms are now “spectral”</a:t>
            </a:r>
          </a:p>
        </p:txBody>
      </p:sp>
      <p:pic>
        <p:nvPicPr>
          <p:cNvPr id="1029" name="Picture 7" descr="strawberry"/>
          <p:cNvPicPr>
            <a:picLocks noChangeAspect="1" noChangeArrowheads="1"/>
          </p:cNvPicPr>
          <p:nvPr/>
        </p:nvPicPr>
        <p:blipFill>
          <a:blip r:embed="rId6" cstate="print"/>
          <a:srcRect/>
          <a:stretch>
            <a:fillRect/>
          </a:stretch>
        </p:blipFill>
        <p:spPr bwMode="auto">
          <a:xfrm>
            <a:off x="457200" y="1219200"/>
            <a:ext cx="4038600" cy="3028950"/>
          </a:xfrm>
          <a:prstGeom prst="rect">
            <a:avLst/>
          </a:prstGeom>
          <a:noFill/>
          <a:ln w="9525">
            <a:noFill/>
            <a:miter lim="800000"/>
            <a:headEnd/>
            <a:tailEnd/>
          </a:ln>
        </p:spPr>
      </p:pic>
      <p:sp>
        <p:nvSpPr>
          <p:cNvPr id="1030" name="Rectangle 5"/>
          <p:cNvSpPr>
            <a:spLocks noChangeArrowheads="1"/>
          </p:cNvSpPr>
          <p:nvPr/>
        </p:nvSpPr>
        <p:spPr bwMode="auto">
          <a:xfrm>
            <a:off x="3352800" y="4800600"/>
            <a:ext cx="304800" cy="1371600"/>
          </a:xfrm>
          <a:prstGeom prst="rect">
            <a:avLst/>
          </a:prstGeom>
          <a:solidFill>
            <a:schemeClr val="bg1"/>
          </a:solidFill>
          <a:ln w="9525" algn="ctr">
            <a:noFill/>
            <a:round/>
            <a:headEnd/>
            <a:tailEnd/>
          </a:ln>
        </p:spPr>
        <p:txBody>
          <a:bodyPr/>
          <a:lstStyle/>
          <a:p>
            <a:pPr eaLnBrk="0" fontAlgn="base" hangingPunct="0">
              <a:spcBef>
                <a:spcPct val="0"/>
              </a:spcBef>
              <a:spcAft>
                <a:spcPct val="0"/>
              </a:spcAft>
            </a:pPr>
            <a:endParaRPr lang="en-US" sz="2400">
              <a:solidFill>
                <a:srgbClr val="000000"/>
              </a:solidFill>
              <a:cs typeface="Arial" pitchFamily="34" charset="0"/>
            </a:endParaRPr>
          </a:p>
        </p:txBody>
      </p:sp>
      <p:sp>
        <p:nvSpPr>
          <p:cNvPr id="1031" name="Text Box 9"/>
          <p:cNvSpPr txBox="1">
            <a:spLocks noChangeArrowheads="1"/>
          </p:cNvSpPr>
          <p:nvPr/>
        </p:nvSpPr>
        <p:spPr bwMode="auto">
          <a:xfrm>
            <a:off x="136525" y="6477000"/>
            <a:ext cx="7372350" cy="366713"/>
          </a:xfrm>
          <a:prstGeom prst="rect">
            <a:avLst/>
          </a:prstGeom>
          <a:noFill/>
          <a:ln w="9525">
            <a:noFill/>
            <a:miter lim="800000"/>
            <a:headEnd/>
            <a:tailEnd/>
          </a:ln>
        </p:spPr>
        <p:txBody>
          <a:bodyPr wrap="none">
            <a:spAutoFit/>
          </a:bodyPr>
          <a:lstStyle/>
          <a:p>
            <a:pPr fontAlgn="base">
              <a:spcBef>
                <a:spcPct val="0"/>
              </a:spcBef>
              <a:spcAft>
                <a:spcPct val="0"/>
              </a:spcAft>
            </a:pPr>
            <a:r>
              <a:rPr lang="en-US">
                <a:solidFill>
                  <a:prstClr val="black"/>
                </a:solidFill>
                <a:cs typeface="Arial" pitchFamily="34" charset="0"/>
              </a:rPr>
              <a:t>From Foundation of Vision by Brian Wandell, Sinauer Associates, 1995</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a:xfrm>
            <a:off x="457200" y="76200"/>
            <a:ext cx="8229600" cy="1143000"/>
          </a:xfrm>
        </p:spPr>
        <p:txBody>
          <a:bodyPr/>
          <a:lstStyle/>
          <a:p>
            <a:r>
              <a:rPr lang="en-US" dirty="0" smtClean="0"/>
              <a:t>Interaction of light and surfaces</a:t>
            </a:r>
          </a:p>
        </p:txBody>
      </p:sp>
      <p:sp>
        <p:nvSpPr>
          <p:cNvPr id="148483" name="Content Placeholder 2"/>
          <p:cNvSpPr>
            <a:spLocks noGrp="1"/>
          </p:cNvSpPr>
          <p:nvPr>
            <p:ph idx="1"/>
          </p:nvPr>
        </p:nvSpPr>
        <p:spPr>
          <a:xfrm>
            <a:off x="457200" y="792162"/>
            <a:ext cx="8229600" cy="4800600"/>
          </a:xfrm>
        </p:spPr>
        <p:txBody>
          <a:bodyPr/>
          <a:lstStyle/>
          <a:p>
            <a:r>
              <a:rPr lang="en-US" dirty="0" smtClean="0"/>
              <a:t>What is the observed color of any surface under monochromatic light?</a:t>
            </a:r>
          </a:p>
        </p:txBody>
      </p:sp>
      <p:pic>
        <p:nvPicPr>
          <p:cNvPr id="160770" name="Picture 2"/>
          <p:cNvPicPr>
            <a:picLocks noChangeAspect="1" noChangeArrowheads="1"/>
          </p:cNvPicPr>
          <p:nvPr/>
        </p:nvPicPr>
        <p:blipFill>
          <a:blip r:embed="rId3" cstate="print"/>
          <a:srcRect/>
          <a:stretch>
            <a:fillRect/>
          </a:stretch>
        </p:blipFill>
        <p:spPr bwMode="auto">
          <a:xfrm>
            <a:off x="457200" y="1828800"/>
            <a:ext cx="6165850" cy="4114800"/>
          </a:xfrm>
          <a:prstGeom prst="rect">
            <a:avLst/>
          </a:prstGeom>
          <a:noFill/>
          <a:ln w="9525">
            <a:noFill/>
            <a:miter lim="800000"/>
            <a:headEnd/>
            <a:tailEnd/>
          </a:ln>
        </p:spPr>
      </p:pic>
      <p:sp>
        <p:nvSpPr>
          <p:cNvPr id="5" name="TextBox 4"/>
          <p:cNvSpPr txBox="1">
            <a:spLocks noChangeArrowheads="1"/>
          </p:cNvSpPr>
          <p:nvPr/>
        </p:nvSpPr>
        <p:spPr bwMode="auto">
          <a:xfrm>
            <a:off x="2133600" y="5943600"/>
            <a:ext cx="6605588" cy="461963"/>
          </a:xfrm>
          <a:prstGeom prst="rect">
            <a:avLst/>
          </a:prstGeom>
          <a:noFill/>
          <a:ln w="9525">
            <a:noFill/>
            <a:miter lim="800000"/>
            <a:headEnd/>
            <a:tailEnd/>
          </a:ln>
        </p:spPr>
        <p:txBody>
          <a:bodyPr wrap="square">
            <a:spAutoFit/>
          </a:bodyPr>
          <a:lstStyle/>
          <a:p>
            <a:pPr algn="r" eaLnBrk="0" fontAlgn="base" hangingPunct="0">
              <a:spcBef>
                <a:spcPct val="0"/>
              </a:spcBef>
              <a:spcAft>
                <a:spcPct val="0"/>
              </a:spcAft>
            </a:pPr>
            <a:r>
              <a:rPr lang="en-US" sz="2400" dirty="0">
                <a:solidFill>
                  <a:srgbClr val="000000"/>
                </a:solidFill>
                <a:cs typeface="Arial" pitchFamily="34" charset="0"/>
                <a:hlinkClick r:id="rId4"/>
              </a:rPr>
              <a:t>Olafur Eliasson, </a:t>
            </a:r>
            <a:r>
              <a:rPr lang="en-US" sz="2400" i="1" dirty="0">
                <a:solidFill>
                  <a:srgbClr val="000000"/>
                </a:solidFill>
                <a:cs typeface="Arial" pitchFamily="34" charset="0"/>
                <a:hlinkClick r:id="rId4"/>
              </a:rPr>
              <a:t>Room for one color</a:t>
            </a:r>
            <a:endParaRPr lang="en-US" sz="2400" i="1" dirty="0">
              <a:solidFill>
                <a:srgbClr val="000000"/>
              </a:solidFill>
              <a:cs typeface="Arial" pitchFamily="34" charset="0"/>
            </a:endParaRPr>
          </a:p>
        </p:txBody>
      </p:sp>
      <p:pic>
        <p:nvPicPr>
          <p:cNvPr id="160772" name="Picture 4"/>
          <p:cNvPicPr>
            <a:picLocks noChangeAspect="1" noChangeArrowheads="1"/>
          </p:cNvPicPr>
          <p:nvPr/>
        </p:nvPicPr>
        <p:blipFill>
          <a:blip r:embed="rId5" cstate="print"/>
          <a:srcRect/>
          <a:stretch>
            <a:fillRect/>
          </a:stretch>
        </p:blipFill>
        <p:spPr bwMode="auto">
          <a:xfrm>
            <a:off x="5653088" y="1828800"/>
            <a:ext cx="3086100" cy="4114800"/>
          </a:xfrm>
          <a:prstGeom prst="rect">
            <a:avLst/>
          </a:prstGeom>
          <a:noFill/>
          <a:ln w="9525">
            <a:noFill/>
            <a:miter lim="800000"/>
            <a:headEnd/>
            <a:tailEnd/>
          </a:ln>
        </p:spPr>
      </p:pic>
      <p:sp>
        <p:nvSpPr>
          <p:cNvPr id="148487" name="Text Box 6"/>
          <p:cNvSpPr txBox="1">
            <a:spLocks noChangeArrowheads="1"/>
          </p:cNvSpPr>
          <p:nvPr/>
        </p:nvSpPr>
        <p:spPr bwMode="auto">
          <a:xfrm>
            <a:off x="7759700" y="6583363"/>
            <a:ext cx="1384300" cy="276225"/>
          </a:xfrm>
          <a:prstGeom prst="rect">
            <a:avLst/>
          </a:prstGeom>
          <a:noFill/>
          <a:ln w="9525">
            <a:noFill/>
            <a:miter lim="800000"/>
            <a:headEnd/>
            <a:tailEnd/>
          </a:ln>
        </p:spPr>
        <p:txBody>
          <a:bodyPr wrap="none">
            <a:spAutoFit/>
          </a:bodyPr>
          <a:lstStyle/>
          <a:p>
            <a:pPr fontAlgn="base">
              <a:spcBef>
                <a:spcPct val="0"/>
              </a:spcBef>
              <a:spcAft>
                <a:spcPct val="0"/>
              </a:spcAft>
            </a:pPr>
            <a:r>
              <a:rPr lang="en-US" sz="1200">
                <a:solidFill>
                  <a:srgbClr val="000000"/>
                </a:solidFill>
                <a:cs typeface="Arial" pitchFamily="34" charset="0"/>
              </a:rPr>
              <a:t>Slide by S. Lazebnik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077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077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003421" y="0"/>
            <a:ext cx="5140579" cy="6858000"/>
          </a:xfrm>
          <a:prstGeom prst="rect">
            <a:avLst/>
          </a:prstGeom>
        </p:spPr>
      </p:pic>
      <p:pic>
        <p:nvPicPr>
          <p:cNvPr id="5" name="Picture 4"/>
          <p:cNvPicPr>
            <a:picLocks noChangeAspect="1"/>
          </p:cNvPicPr>
          <p:nvPr/>
        </p:nvPicPr>
        <p:blipFill>
          <a:blip r:embed="rId3"/>
          <a:stretch>
            <a:fillRect/>
          </a:stretch>
        </p:blipFill>
        <p:spPr>
          <a:xfrm>
            <a:off x="-16933" y="0"/>
            <a:ext cx="4893733" cy="6858000"/>
          </a:xfrm>
          <a:prstGeom prst="rect">
            <a:avLst/>
          </a:prstGeom>
        </p:spPr>
      </p:pic>
    </p:spTree>
    <p:extLst>
      <p:ext uri="{BB962C8B-B14F-4D97-AF65-F5344CB8AC3E}">
        <p14:creationId xmlns:p14="http://schemas.microsoft.com/office/powerpoint/2010/main" val="885908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57400" y="16933"/>
            <a:ext cx="11902199" cy="6324600"/>
          </a:xfrm>
        </p:spPr>
      </p:pic>
    </p:spTree>
    <p:extLst>
      <p:ext uri="{BB962C8B-B14F-4D97-AF65-F5344CB8AC3E}">
        <p14:creationId xmlns:p14="http://schemas.microsoft.com/office/powerpoint/2010/main" val="1184418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9144000" cy="6049108"/>
          </a:xfrm>
          <a:prstGeom prst="rect">
            <a:avLst/>
          </a:prstGeom>
        </p:spPr>
      </p:pic>
      <p:sp>
        <p:nvSpPr>
          <p:cNvPr id="3" name="TextBox 2"/>
          <p:cNvSpPr txBox="1"/>
          <p:nvPr/>
        </p:nvSpPr>
        <p:spPr>
          <a:xfrm>
            <a:off x="1600200" y="6023708"/>
            <a:ext cx="7391400" cy="646331"/>
          </a:xfrm>
          <a:prstGeom prst="rect">
            <a:avLst/>
          </a:prstGeom>
          <a:noFill/>
        </p:spPr>
        <p:txBody>
          <a:bodyPr wrap="square" rtlCol="0">
            <a:spAutoFit/>
          </a:bodyPr>
          <a:lstStyle/>
          <a:p>
            <a:pPr algn="r"/>
            <a:r>
              <a:rPr lang="en-US" dirty="0"/>
              <a:t>James </a:t>
            </a:r>
            <a:r>
              <a:rPr lang="en-US" dirty="0" err="1"/>
              <a:t>Turrell</a:t>
            </a:r>
            <a:r>
              <a:rPr lang="en-US" dirty="0"/>
              <a:t>, Breathing Light</a:t>
            </a:r>
          </a:p>
          <a:p>
            <a:pPr algn="r"/>
            <a:endParaRPr lang="en-US" dirty="0"/>
          </a:p>
        </p:txBody>
      </p:sp>
    </p:spTree>
    <p:extLst>
      <p:ext uri="{BB962C8B-B14F-4D97-AF65-F5344CB8AC3E}">
        <p14:creationId xmlns:p14="http://schemas.microsoft.com/office/powerpoint/2010/main" val="172232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7" y="0"/>
            <a:ext cx="9144000" cy="5169408"/>
          </a:xfrm>
          <a:prstGeom prst="rect">
            <a:avLst/>
          </a:prstGeom>
        </p:spPr>
      </p:pic>
      <p:sp>
        <p:nvSpPr>
          <p:cNvPr id="5" name="TextBox 4"/>
          <p:cNvSpPr txBox="1"/>
          <p:nvPr/>
        </p:nvSpPr>
        <p:spPr>
          <a:xfrm>
            <a:off x="533400" y="5410200"/>
            <a:ext cx="8229600" cy="646331"/>
          </a:xfrm>
          <a:prstGeom prst="rect">
            <a:avLst/>
          </a:prstGeom>
          <a:noFill/>
        </p:spPr>
        <p:txBody>
          <a:bodyPr wrap="square" rtlCol="0">
            <a:spAutoFit/>
          </a:bodyPr>
          <a:lstStyle/>
          <a:p>
            <a:r>
              <a:rPr lang="en-US" sz="3600" dirty="0" smtClean="0"/>
              <a:t>Inspired Drake in “Hotline Bling”</a:t>
            </a:r>
            <a:endParaRPr lang="en-US" sz="3600" dirty="0"/>
          </a:p>
        </p:txBody>
      </p:sp>
    </p:spTree>
    <p:extLst>
      <p:ext uri="{BB962C8B-B14F-4D97-AF65-F5344CB8AC3E}">
        <p14:creationId xmlns:p14="http://schemas.microsoft.com/office/powerpoint/2010/main" val="11997608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p:cNvSpPr>
          <p:nvPr>
            <p:ph type="title"/>
          </p:nvPr>
        </p:nvSpPr>
        <p:spPr/>
        <p:txBody>
          <a:bodyPr/>
          <a:lstStyle/>
          <a:p>
            <a:r>
              <a:rPr lang="en-US" smtClean="0"/>
              <a:t>Overview of Color</a:t>
            </a:r>
          </a:p>
        </p:txBody>
      </p:sp>
      <p:sp>
        <p:nvSpPr>
          <p:cNvPr id="149507" name="Rectangle 3"/>
          <p:cNvSpPr>
            <a:spLocks noGrp="1"/>
          </p:cNvSpPr>
          <p:nvPr>
            <p:ph idx="1"/>
          </p:nvPr>
        </p:nvSpPr>
        <p:spPr/>
        <p:txBody>
          <a:bodyPr/>
          <a:lstStyle/>
          <a:p>
            <a:r>
              <a:rPr lang="en-US" smtClean="0"/>
              <a:t>Physics of color</a:t>
            </a:r>
          </a:p>
          <a:p>
            <a:r>
              <a:rPr lang="en-US" smtClean="0">
                <a:solidFill>
                  <a:srgbClr val="FF0000"/>
                </a:solidFill>
              </a:rPr>
              <a:t>Human encoding of color</a:t>
            </a:r>
          </a:p>
          <a:p>
            <a:r>
              <a:rPr lang="en-US" smtClean="0"/>
              <a:t>Color spaces</a:t>
            </a:r>
          </a:p>
          <a:p>
            <a:r>
              <a:rPr lang="en-US" smtClean="0"/>
              <a:t>White balancing</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ChangeArrowheads="1"/>
          </p:cNvSpPr>
          <p:nvPr/>
        </p:nvSpPr>
        <p:spPr bwMode="auto">
          <a:xfrm>
            <a:off x="7010400" y="6384925"/>
            <a:ext cx="1808163" cy="244475"/>
          </a:xfrm>
          <a:prstGeom prst="rect">
            <a:avLst/>
          </a:prstGeom>
          <a:noFill/>
          <a:ln w="9525">
            <a:noFill/>
            <a:miter lim="800000"/>
            <a:headEnd/>
            <a:tailEnd/>
          </a:ln>
        </p:spPr>
        <p:txBody>
          <a:bodyPr wrap="none">
            <a:spAutoFit/>
          </a:bodyPr>
          <a:lstStyle/>
          <a:p>
            <a:pPr fontAlgn="base">
              <a:spcBef>
                <a:spcPct val="0"/>
              </a:spcBef>
              <a:spcAft>
                <a:spcPct val="0"/>
              </a:spcAft>
            </a:pPr>
            <a:r>
              <a:rPr lang="en-US" altLang="en-US" sz="1000">
                <a:solidFill>
                  <a:srgbClr val="FFFFFF"/>
                </a:solidFill>
                <a:latin typeface="EngraversGothic BT Regular"/>
                <a:cs typeface="Arial" pitchFamily="34" charset="0"/>
              </a:rPr>
              <a:t>© Stephen E. Palmer, 2002</a:t>
            </a:r>
          </a:p>
        </p:txBody>
      </p:sp>
      <p:sp>
        <p:nvSpPr>
          <p:cNvPr id="153603" name="Rectangle 3"/>
          <p:cNvSpPr>
            <a:spLocks noChangeArrowheads="1"/>
          </p:cNvSpPr>
          <p:nvPr/>
        </p:nvSpPr>
        <p:spPr bwMode="auto">
          <a:xfrm>
            <a:off x="1442137" y="2667000"/>
            <a:ext cx="3129383" cy="1938992"/>
          </a:xfrm>
          <a:prstGeom prst="rect">
            <a:avLst/>
          </a:prstGeom>
          <a:noFill/>
          <a:ln w="9525">
            <a:noFill/>
            <a:miter lim="800000"/>
            <a:headEnd/>
            <a:tailEnd/>
          </a:ln>
        </p:spPr>
        <p:txBody>
          <a:bodyPr wrap="none">
            <a:spAutoFit/>
          </a:bodyPr>
          <a:lstStyle/>
          <a:p>
            <a:pPr fontAlgn="base">
              <a:spcBef>
                <a:spcPct val="0"/>
              </a:spcBef>
              <a:spcAft>
                <a:spcPct val="0"/>
              </a:spcAft>
            </a:pPr>
            <a:r>
              <a:rPr lang="en-US" altLang="en-US" sz="2400" b="1" dirty="0">
                <a:solidFill>
                  <a:srgbClr val="FF0000"/>
                </a:solidFill>
                <a:latin typeface="Helvetica" pitchFamily="34" charset="0"/>
                <a:cs typeface="Arial" pitchFamily="34" charset="0"/>
              </a:rPr>
              <a:t>C</a:t>
            </a:r>
            <a:r>
              <a:rPr lang="en-US" altLang="en-US" sz="2400" b="1" dirty="0">
                <a:solidFill>
                  <a:srgbClr val="00FF00"/>
                </a:solidFill>
                <a:latin typeface="Helvetica" pitchFamily="34" charset="0"/>
                <a:cs typeface="Arial" pitchFamily="34" charset="0"/>
              </a:rPr>
              <a:t>on</a:t>
            </a:r>
            <a:r>
              <a:rPr lang="en-US" altLang="en-US" sz="2400" b="1" dirty="0">
                <a:solidFill>
                  <a:srgbClr val="0000FF"/>
                </a:solidFill>
                <a:latin typeface="Helvetica" pitchFamily="34" charset="0"/>
                <a:cs typeface="Arial" pitchFamily="34" charset="0"/>
              </a:rPr>
              <a:t>es</a:t>
            </a:r>
            <a:endParaRPr lang="en-US" altLang="en-US" sz="2400" dirty="0">
              <a:solidFill>
                <a:srgbClr val="0000FF"/>
              </a:solidFill>
              <a:latin typeface="Helvetica" pitchFamily="34" charset="0"/>
              <a:cs typeface="Arial" pitchFamily="34" charset="0"/>
            </a:endParaRPr>
          </a:p>
          <a:p>
            <a:pPr fontAlgn="base">
              <a:spcBef>
                <a:spcPct val="0"/>
              </a:spcBef>
              <a:spcAft>
                <a:spcPct val="0"/>
              </a:spcAft>
            </a:pPr>
            <a:r>
              <a:rPr lang="en-US" altLang="en-US" sz="2400" dirty="0">
                <a:solidFill>
                  <a:srgbClr val="000000"/>
                </a:solidFill>
                <a:latin typeface="Helvetica" pitchFamily="34" charset="0"/>
                <a:cs typeface="Arial" pitchFamily="34" charset="0"/>
              </a:rPr>
              <a:t>   cone-shaped </a:t>
            </a:r>
          </a:p>
          <a:p>
            <a:pPr fontAlgn="base">
              <a:spcBef>
                <a:spcPct val="0"/>
              </a:spcBef>
              <a:spcAft>
                <a:spcPct val="0"/>
              </a:spcAft>
            </a:pPr>
            <a:r>
              <a:rPr lang="en-US" altLang="en-US" sz="2400" dirty="0">
                <a:solidFill>
                  <a:srgbClr val="000000"/>
                </a:solidFill>
                <a:latin typeface="Helvetica" pitchFamily="34" charset="0"/>
                <a:cs typeface="Arial" pitchFamily="34" charset="0"/>
              </a:rPr>
              <a:t>   less sensitive</a:t>
            </a:r>
          </a:p>
          <a:p>
            <a:pPr fontAlgn="base">
              <a:spcBef>
                <a:spcPct val="0"/>
              </a:spcBef>
              <a:spcAft>
                <a:spcPct val="0"/>
              </a:spcAft>
            </a:pPr>
            <a:r>
              <a:rPr lang="en-US" altLang="en-US" sz="2400" dirty="0">
                <a:solidFill>
                  <a:srgbClr val="000000"/>
                </a:solidFill>
                <a:latin typeface="Helvetica" pitchFamily="34" charset="0"/>
                <a:cs typeface="Arial" pitchFamily="34" charset="0"/>
              </a:rPr>
              <a:t>   operate in high light</a:t>
            </a:r>
          </a:p>
          <a:p>
            <a:pPr fontAlgn="base">
              <a:spcBef>
                <a:spcPct val="0"/>
              </a:spcBef>
              <a:spcAft>
                <a:spcPct val="0"/>
              </a:spcAft>
            </a:pPr>
            <a:r>
              <a:rPr lang="en-US" altLang="en-US" sz="2400" dirty="0">
                <a:solidFill>
                  <a:srgbClr val="000000"/>
                </a:solidFill>
                <a:latin typeface="Helvetica" pitchFamily="34" charset="0"/>
                <a:cs typeface="Arial" pitchFamily="34" charset="0"/>
              </a:rPr>
              <a:t>   color vision</a:t>
            </a:r>
            <a:endParaRPr lang="en-US" altLang="en-US" sz="2400" b="1" dirty="0">
              <a:solidFill>
                <a:srgbClr val="000000"/>
              </a:solidFill>
              <a:latin typeface="Helvetica" pitchFamily="34" charset="0"/>
              <a:cs typeface="Arial" pitchFamily="34" charset="0"/>
            </a:endParaRPr>
          </a:p>
        </p:txBody>
      </p:sp>
      <p:sp>
        <p:nvSpPr>
          <p:cNvPr id="153604" name="Text Box 4"/>
          <p:cNvSpPr txBox="1">
            <a:spLocks noChangeArrowheads="1"/>
          </p:cNvSpPr>
          <p:nvPr/>
        </p:nvSpPr>
        <p:spPr bwMode="auto">
          <a:xfrm>
            <a:off x="533400" y="182563"/>
            <a:ext cx="6859588" cy="579437"/>
          </a:xfrm>
          <a:prstGeom prst="rect">
            <a:avLst/>
          </a:prstGeom>
          <a:noFill/>
          <a:ln w="9525">
            <a:noFill/>
            <a:miter lim="800000"/>
            <a:headEnd/>
            <a:tailEnd/>
          </a:ln>
        </p:spPr>
        <p:txBody>
          <a:bodyPr wrap="none">
            <a:spAutoFit/>
          </a:bodyPr>
          <a:lstStyle/>
          <a:p>
            <a:pPr fontAlgn="base">
              <a:spcBef>
                <a:spcPct val="0"/>
              </a:spcBef>
              <a:spcAft>
                <a:spcPct val="0"/>
              </a:spcAft>
            </a:pPr>
            <a:r>
              <a:rPr lang="en-US" altLang="en-US" sz="3200">
                <a:solidFill>
                  <a:srgbClr val="000000"/>
                </a:solidFill>
                <a:latin typeface="Helvetica" pitchFamily="34" charset="0"/>
                <a:cs typeface="Arial" pitchFamily="34" charset="0"/>
              </a:rPr>
              <a:t>Two types of light-sensitive receptors</a:t>
            </a:r>
          </a:p>
        </p:txBody>
      </p:sp>
      <p:sp>
        <p:nvSpPr>
          <p:cNvPr id="153606" name="Text Box 6"/>
          <p:cNvSpPr txBox="1">
            <a:spLocks noChangeArrowheads="1"/>
          </p:cNvSpPr>
          <p:nvPr/>
        </p:nvSpPr>
        <p:spPr bwMode="auto">
          <a:xfrm>
            <a:off x="5217318" y="2667000"/>
            <a:ext cx="2735044" cy="2308324"/>
          </a:xfrm>
          <a:prstGeom prst="rect">
            <a:avLst/>
          </a:prstGeom>
          <a:noFill/>
          <a:ln w="9525">
            <a:noFill/>
            <a:miter lim="800000"/>
            <a:headEnd/>
            <a:tailEnd/>
          </a:ln>
        </p:spPr>
        <p:txBody>
          <a:bodyPr wrap="none">
            <a:spAutoFit/>
          </a:bodyPr>
          <a:lstStyle/>
          <a:p>
            <a:pPr fontAlgn="base">
              <a:spcBef>
                <a:spcPct val="0"/>
              </a:spcBef>
              <a:spcAft>
                <a:spcPct val="0"/>
              </a:spcAft>
            </a:pPr>
            <a:r>
              <a:rPr lang="en-US" altLang="en-US" sz="2400" b="1">
                <a:solidFill>
                  <a:srgbClr val="000000"/>
                </a:solidFill>
                <a:latin typeface="Helvetica" pitchFamily="34" charset="0"/>
                <a:cs typeface="Arial" pitchFamily="34" charset="0"/>
              </a:rPr>
              <a:t>Rods</a:t>
            </a:r>
            <a:r>
              <a:rPr lang="en-US" altLang="en-US" sz="2400">
                <a:solidFill>
                  <a:srgbClr val="000000"/>
                </a:solidFill>
                <a:latin typeface="Helvetica" pitchFamily="34" charset="0"/>
                <a:cs typeface="Arial" pitchFamily="34" charset="0"/>
              </a:rPr>
              <a:t> </a:t>
            </a:r>
          </a:p>
          <a:p>
            <a:pPr fontAlgn="base">
              <a:spcBef>
                <a:spcPct val="0"/>
              </a:spcBef>
              <a:spcAft>
                <a:spcPct val="0"/>
              </a:spcAft>
            </a:pPr>
            <a:r>
              <a:rPr lang="en-US" altLang="en-US" sz="2400">
                <a:solidFill>
                  <a:srgbClr val="000000"/>
                </a:solidFill>
                <a:latin typeface="Helvetica" pitchFamily="34" charset="0"/>
                <a:cs typeface="Arial" pitchFamily="34" charset="0"/>
              </a:rPr>
              <a:t>   rod-shaped</a:t>
            </a:r>
          </a:p>
          <a:p>
            <a:pPr fontAlgn="base">
              <a:spcBef>
                <a:spcPct val="0"/>
              </a:spcBef>
              <a:spcAft>
                <a:spcPct val="0"/>
              </a:spcAft>
            </a:pPr>
            <a:r>
              <a:rPr lang="en-US" altLang="en-US" sz="2400">
                <a:solidFill>
                  <a:srgbClr val="000000"/>
                </a:solidFill>
                <a:latin typeface="Helvetica" pitchFamily="34" charset="0"/>
                <a:cs typeface="Arial" pitchFamily="34" charset="0"/>
              </a:rPr>
              <a:t>   highly sensitive</a:t>
            </a:r>
          </a:p>
          <a:p>
            <a:pPr fontAlgn="base">
              <a:spcBef>
                <a:spcPct val="0"/>
              </a:spcBef>
              <a:spcAft>
                <a:spcPct val="0"/>
              </a:spcAft>
            </a:pPr>
            <a:r>
              <a:rPr lang="en-US" altLang="en-US" sz="2400">
                <a:solidFill>
                  <a:srgbClr val="000000"/>
                </a:solidFill>
                <a:latin typeface="Helvetica" pitchFamily="34" charset="0"/>
                <a:cs typeface="Arial" pitchFamily="34" charset="0"/>
              </a:rPr>
              <a:t>   operate at night</a:t>
            </a:r>
          </a:p>
          <a:p>
            <a:pPr fontAlgn="base">
              <a:spcBef>
                <a:spcPct val="0"/>
              </a:spcBef>
              <a:spcAft>
                <a:spcPct val="0"/>
              </a:spcAft>
            </a:pPr>
            <a:r>
              <a:rPr lang="en-US" altLang="en-US" sz="2400">
                <a:solidFill>
                  <a:srgbClr val="000000"/>
                </a:solidFill>
                <a:latin typeface="Helvetica" pitchFamily="34" charset="0"/>
                <a:cs typeface="Arial" pitchFamily="34" charset="0"/>
              </a:rPr>
              <a:t>   gray-scale vision</a:t>
            </a:r>
          </a:p>
          <a:p>
            <a:pPr fontAlgn="base">
              <a:spcBef>
                <a:spcPct val="0"/>
              </a:spcBef>
              <a:spcAft>
                <a:spcPct val="0"/>
              </a:spcAft>
            </a:pPr>
            <a:endParaRPr lang="en-US" sz="2400">
              <a:solidFill>
                <a:srgbClr val="000000"/>
              </a:solidFill>
              <a:latin typeface="Times" pitchFamily="18" charset="0"/>
              <a:cs typeface="Arial"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idx="4294967295"/>
          </p:nvPr>
        </p:nvSpPr>
        <p:spPr/>
        <p:txBody>
          <a:bodyPr/>
          <a:lstStyle/>
          <a:p>
            <a:pPr eaLnBrk="1" hangingPunct="1"/>
            <a:r>
              <a:rPr lang="en-US" smtClean="0"/>
              <a:t>Rod / Cone sensitivity</a:t>
            </a:r>
          </a:p>
        </p:txBody>
      </p:sp>
      <p:pic>
        <p:nvPicPr>
          <p:cNvPr id="154627" name="Picture 3"/>
          <p:cNvPicPr>
            <a:picLocks noChangeAspect="1" noChangeArrowheads="1"/>
          </p:cNvPicPr>
          <p:nvPr/>
        </p:nvPicPr>
        <p:blipFill>
          <a:blip r:embed="rId2" cstate="print"/>
          <a:srcRect/>
          <a:stretch>
            <a:fillRect/>
          </a:stretch>
        </p:blipFill>
        <p:spPr bwMode="auto">
          <a:xfrm>
            <a:off x="990600" y="1524000"/>
            <a:ext cx="6705600" cy="5035550"/>
          </a:xfrm>
          <a:prstGeom prst="rect">
            <a:avLst/>
          </a:prstGeom>
          <a:noFill/>
          <a:ln w="9525">
            <a:noFill/>
            <a:miter lim="800000"/>
            <a:headEnd/>
            <a:tailEnd/>
          </a:ln>
        </p:spPr>
      </p:pic>
      <p:sp>
        <p:nvSpPr>
          <p:cNvPr id="154628" name="Text Box 4"/>
          <p:cNvSpPr txBox="1">
            <a:spLocks noChangeArrowheads="1"/>
          </p:cNvSpPr>
          <p:nvPr/>
        </p:nvSpPr>
        <p:spPr bwMode="auto">
          <a:xfrm>
            <a:off x="1508125" y="6211888"/>
            <a:ext cx="5337175" cy="457200"/>
          </a:xfrm>
          <a:prstGeom prst="rect">
            <a:avLst/>
          </a:prstGeom>
          <a:noFill/>
          <a:ln w="9525">
            <a:noFill/>
            <a:miter lim="800000"/>
            <a:headEnd/>
            <a:tailEnd/>
          </a:ln>
        </p:spPr>
        <p:txBody>
          <a:bodyPr wrap="none">
            <a:spAutoFit/>
          </a:bodyPr>
          <a:lstStyle/>
          <a:p>
            <a:pPr fontAlgn="base">
              <a:spcBef>
                <a:spcPct val="0"/>
              </a:spcBef>
              <a:spcAft>
                <a:spcPct val="0"/>
              </a:spcAft>
            </a:pPr>
            <a:r>
              <a:rPr lang="en-US">
                <a:solidFill>
                  <a:srgbClr val="000000"/>
                </a:solidFill>
                <a:latin typeface="Arial" pitchFamily="34" charset="0"/>
                <a:cs typeface="Arial" pitchFamily="34" charset="0"/>
              </a:rPr>
              <a:t>The famous sock-matching problem…</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p:cNvSpPr>
          <p:nvPr>
            <p:ph type="title"/>
          </p:nvPr>
        </p:nvSpPr>
        <p:spPr/>
        <p:txBody>
          <a:bodyPr/>
          <a:lstStyle/>
          <a:p>
            <a:r>
              <a:rPr lang="en-US" smtClean="0"/>
              <a:t>Overview of Color</a:t>
            </a:r>
          </a:p>
        </p:txBody>
      </p:sp>
      <p:sp>
        <p:nvSpPr>
          <p:cNvPr id="142339" name="Rectangle 3"/>
          <p:cNvSpPr>
            <a:spLocks noGrp="1"/>
          </p:cNvSpPr>
          <p:nvPr>
            <p:ph idx="1"/>
          </p:nvPr>
        </p:nvSpPr>
        <p:spPr/>
        <p:txBody>
          <a:bodyPr/>
          <a:lstStyle/>
          <a:p>
            <a:r>
              <a:rPr lang="en-US" smtClean="0">
                <a:solidFill>
                  <a:srgbClr val="FF0000"/>
                </a:solidFill>
              </a:rPr>
              <a:t>Physics of color</a:t>
            </a:r>
          </a:p>
          <a:p>
            <a:r>
              <a:rPr lang="en-US" smtClean="0"/>
              <a:t>Human encoding of color</a:t>
            </a:r>
          </a:p>
          <a:p>
            <a:r>
              <a:rPr lang="en-US" smtClean="0"/>
              <a:t>Color spaces</a:t>
            </a:r>
          </a:p>
          <a:p>
            <a:r>
              <a:rPr lang="en-US" smtClean="0"/>
              <a:t>White balancing</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0" name="Picture 2"/>
          <p:cNvPicPr>
            <a:picLocks noChangeAspect="1" noChangeArrowheads="1"/>
          </p:cNvPicPr>
          <p:nvPr/>
        </p:nvPicPr>
        <p:blipFill>
          <a:blip r:embed="rId3" cstate="print"/>
          <a:srcRect/>
          <a:stretch>
            <a:fillRect/>
          </a:stretch>
        </p:blipFill>
        <p:spPr bwMode="auto">
          <a:xfrm>
            <a:off x="0" y="0"/>
            <a:ext cx="9182100" cy="6896100"/>
          </a:xfrm>
          <a:prstGeom prst="rect">
            <a:avLst/>
          </a:prstGeom>
          <a:noFill/>
          <a:ln w="9525">
            <a:noFill/>
            <a:miter lim="800000"/>
            <a:headEnd/>
            <a:tailEnd/>
          </a:ln>
        </p:spPr>
      </p:pic>
      <p:sp>
        <p:nvSpPr>
          <p:cNvPr id="155651" name="Rectangle 3"/>
          <p:cNvSpPr>
            <a:spLocks noChangeArrowheads="1"/>
          </p:cNvSpPr>
          <p:nvPr/>
        </p:nvSpPr>
        <p:spPr bwMode="auto">
          <a:xfrm>
            <a:off x="7331075" y="6613525"/>
            <a:ext cx="1808163" cy="244475"/>
          </a:xfrm>
          <a:prstGeom prst="rect">
            <a:avLst/>
          </a:prstGeom>
          <a:noFill/>
          <a:ln w="9525">
            <a:noFill/>
            <a:miter lim="800000"/>
            <a:headEnd/>
            <a:tailEnd/>
          </a:ln>
        </p:spPr>
        <p:txBody>
          <a:bodyPr wrap="none">
            <a:spAutoFit/>
          </a:bodyPr>
          <a:lstStyle/>
          <a:p>
            <a:pPr fontAlgn="base">
              <a:spcBef>
                <a:spcPct val="0"/>
              </a:spcBef>
              <a:spcAft>
                <a:spcPct val="0"/>
              </a:spcAft>
            </a:pPr>
            <a:r>
              <a:rPr lang="en-US" sz="1000">
                <a:solidFill>
                  <a:srgbClr val="FFFFFF"/>
                </a:solidFill>
                <a:latin typeface="EngraversGothic BT Regular"/>
              </a:rPr>
              <a:t>© Stephen E. Palmer, 2002</a:t>
            </a:r>
          </a:p>
        </p:txBody>
      </p:sp>
      <p:pic>
        <p:nvPicPr>
          <p:cNvPr id="155652" name="Picture 4"/>
          <p:cNvPicPr>
            <a:picLocks noChangeAspect="1" noChangeArrowheads="1"/>
          </p:cNvPicPr>
          <p:nvPr/>
        </p:nvPicPr>
        <p:blipFill>
          <a:blip r:embed="rId4" cstate="print"/>
          <a:srcRect r="13429"/>
          <a:stretch>
            <a:fillRect/>
          </a:stretch>
        </p:blipFill>
        <p:spPr bwMode="auto">
          <a:xfrm>
            <a:off x="990600" y="1595438"/>
            <a:ext cx="4953000" cy="4500562"/>
          </a:xfrm>
          <a:prstGeom prst="rect">
            <a:avLst/>
          </a:prstGeom>
          <a:noFill/>
          <a:ln w="9525">
            <a:noFill/>
            <a:miter lim="800000"/>
            <a:headEnd/>
            <a:tailEnd/>
          </a:ln>
        </p:spPr>
      </p:pic>
      <p:sp>
        <p:nvSpPr>
          <p:cNvPr id="155653" name="Text Box 5"/>
          <p:cNvSpPr txBox="1">
            <a:spLocks noChangeArrowheads="1"/>
          </p:cNvSpPr>
          <p:nvPr/>
        </p:nvSpPr>
        <p:spPr bwMode="auto">
          <a:xfrm>
            <a:off x="1600200" y="1371600"/>
            <a:ext cx="3589338" cy="519113"/>
          </a:xfrm>
          <a:prstGeom prst="rect">
            <a:avLst/>
          </a:prstGeom>
          <a:noFill/>
          <a:ln w="9525">
            <a:noFill/>
            <a:miter lim="800000"/>
            <a:headEnd/>
            <a:tailEnd/>
          </a:ln>
        </p:spPr>
        <p:txBody>
          <a:bodyPr wrap="none">
            <a:spAutoFit/>
          </a:bodyPr>
          <a:lstStyle/>
          <a:p>
            <a:pPr fontAlgn="base">
              <a:spcBef>
                <a:spcPct val="0"/>
              </a:spcBef>
              <a:spcAft>
                <a:spcPct val="0"/>
              </a:spcAft>
            </a:pPr>
            <a:r>
              <a:rPr lang="en-US" sz="2800">
                <a:solidFill>
                  <a:srgbClr val="FFFF00"/>
                </a:solidFill>
                <a:latin typeface="Helvetica" pitchFamily="34" charset="0"/>
              </a:rPr>
              <a:t>Three kinds of cones:</a:t>
            </a:r>
          </a:p>
        </p:txBody>
      </p:sp>
      <p:sp>
        <p:nvSpPr>
          <p:cNvPr id="155654" name="Text Box 7"/>
          <p:cNvSpPr txBox="1">
            <a:spLocks noChangeArrowheads="1"/>
          </p:cNvSpPr>
          <p:nvPr/>
        </p:nvSpPr>
        <p:spPr bwMode="auto">
          <a:xfrm>
            <a:off x="2163763" y="228600"/>
            <a:ext cx="5346700" cy="579438"/>
          </a:xfrm>
          <a:prstGeom prst="rect">
            <a:avLst/>
          </a:prstGeom>
          <a:noFill/>
          <a:ln w="9525">
            <a:noFill/>
            <a:miter lim="800000"/>
            <a:headEnd/>
            <a:tailEnd/>
          </a:ln>
        </p:spPr>
        <p:txBody>
          <a:bodyPr wrap="none">
            <a:spAutoFit/>
          </a:bodyPr>
          <a:lstStyle/>
          <a:p>
            <a:pPr algn="ctr" fontAlgn="base">
              <a:spcBef>
                <a:spcPct val="0"/>
              </a:spcBef>
              <a:spcAft>
                <a:spcPct val="0"/>
              </a:spcAft>
            </a:pPr>
            <a:r>
              <a:rPr lang="en-US" sz="3200" b="1">
                <a:solidFill>
                  <a:srgbClr val="00FF99"/>
                </a:solidFill>
                <a:latin typeface="Helvetica" pitchFamily="34" charset="0"/>
              </a:rPr>
              <a:t>Physiology of Color Vision</a:t>
            </a:r>
            <a:endParaRPr lang="en-US">
              <a:solidFill>
                <a:srgbClr val="00FF99"/>
              </a:solidFill>
            </a:endParaRPr>
          </a:p>
        </p:txBody>
      </p:sp>
      <p:pic>
        <p:nvPicPr>
          <p:cNvPr id="155655" name="Picture 9"/>
          <p:cNvPicPr>
            <a:picLocks noChangeAspect="1" noChangeArrowheads="1"/>
          </p:cNvPicPr>
          <p:nvPr/>
        </p:nvPicPr>
        <p:blipFill>
          <a:blip r:embed="rId5" cstate="print"/>
          <a:srcRect/>
          <a:stretch>
            <a:fillRect/>
          </a:stretch>
        </p:blipFill>
        <p:spPr bwMode="auto">
          <a:xfrm>
            <a:off x="5791200" y="1828800"/>
            <a:ext cx="3260725" cy="3505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lstStyle/>
          <a:p>
            <a:r>
              <a:rPr lang="en-US" smtClean="0"/>
              <a:t>Color perception</a:t>
            </a:r>
          </a:p>
        </p:txBody>
      </p:sp>
      <p:sp>
        <p:nvSpPr>
          <p:cNvPr id="156675" name="Rectangle 3"/>
          <p:cNvSpPr>
            <a:spLocks noGrp="1" noChangeArrowheads="1"/>
          </p:cNvSpPr>
          <p:nvPr>
            <p:ph type="body" idx="1"/>
          </p:nvPr>
        </p:nvSpPr>
        <p:spPr>
          <a:xfrm>
            <a:off x="685800" y="3581400"/>
            <a:ext cx="8153400" cy="1905000"/>
          </a:xfrm>
        </p:spPr>
        <p:txBody>
          <a:bodyPr/>
          <a:lstStyle/>
          <a:p>
            <a:pPr>
              <a:buFontTx/>
              <a:buNone/>
            </a:pPr>
            <a:r>
              <a:rPr lang="en-US" smtClean="0"/>
              <a:t>Rods and cones act as filters on the spectrum</a:t>
            </a:r>
          </a:p>
          <a:p>
            <a:pPr lvl="1"/>
            <a:r>
              <a:rPr lang="en-US" smtClean="0"/>
              <a:t>To get the output of a filter, multiply its response curve by the spectrum, integrate over all wavelengths</a:t>
            </a:r>
          </a:p>
          <a:p>
            <a:pPr lvl="2"/>
            <a:r>
              <a:rPr lang="en-US" sz="1800" smtClean="0"/>
              <a:t>Each cone yields one number</a:t>
            </a:r>
          </a:p>
        </p:txBody>
      </p:sp>
      <p:sp>
        <p:nvSpPr>
          <p:cNvPr id="156676" name="Line 4"/>
          <p:cNvSpPr>
            <a:spLocks noChangeShapeType="1"/>
          </p:cNvSpPr>
          <p:nvPr/>
        </p:nvSpPr>
        <p:spPr bwMode="auto">
          <a:xfrm>
            <a:off x="1828800" y="1770063"/>
            <a:ext cx="1588" cy="1446212"/>
          </a:xfrm>
          <a:prstGeom prst="line">
            <a:avLst/>
          </a:prstGeom>
          <a:noFill/>
          <a:ln w="12700">
            <a:solidFill>
              <a:srgbClr val="000000"/>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56677" name="Line 5"/>
          <p:cNvSpPr>
            <a:spLocks noChangeShapeType="1"/>
          </p:cNvSpPr>
          <p:nvPr/>
        </p:nvSpPr>
        <p:spPr bwMode="auto">
          <a:xfrm>
            <a:off x="1828800" y="3216275"/>
            <a:ext cx="4572000" cy="1588"/>
          </a:xfrm>
          <a:prstGeom prst="line">
            <a:avLst/>
          </a:prstGeom>
          <a:noFill/>
          <a:ln w="12700">
            <a:solidFill>
              <a:srgbClr val="000000"/>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56678" name="Freeform 6"/>
          <p:cNvSpPr>
            <a:spLocks/>
          </p:cNvSpPr>
          <p:nvPr/>
        </p:nvSpPr>
        <p:spPr bwMode="auto">
          <a:xfrm>
            <a:off x="1841500" y="1979613"/>
            <a:ext cx="4572000" cy="1216025"/>
          </a:xfrm>
          <a:custGeom>
            <a:avLst/>
            <a:gdLst>
              <a:gd name="T0" fmla="*/ 2147483647 w 2880"/>
              <a:gd name="T1" fmla="*/ 2147483647 h 766"/>
              <a:gd name="T2" fmla="*/ 2147483647 w 2880"/>
              <a:gd name="T3" fmla="*/ 2147483647 h 766"/>
              <a:gd name="T4" fmla="*/ 2147483647 w 2880"/>
              <a:gd name="T5" fmla="*/ 2147483647 h 766"/>
              <a:gd name="T6" fmla="*/ 2147483647 w 2880"/>
              <a:gd name="T7" fmla="*/ 2147483647 h 766"/>
              <a:gd name="T8" fmla="*/ 2147483647 w 2880"/>
              <a:gd name="T9" fmla="*/ 2147483647 h 766"/>
              <a:gd name="T10" fmla="*/ 2147483647 w 2880"/>
              <a:gd name="T11" fmla="*/ 2147483647 h 766"/>
              <a:gd name="T12" fmla="*/ 2147483647 w 2880"/>
              <a:gd name="T13" fmla="*/ 2147483647 h 766"/>
              <a:gd name="T14" fmla="*/ 2147483647 w 2880"/>
              <a:gd name="T15" fmla="*/ 2147483647 h 766"/>
              <a:gd name="T16" fmla="*/ 2147483647 w 2880"/>
              <a:gd name="T17" fmla="*/ 2147483647 h 766"/>
              <a:gd name="T18" fmla="*/ 2147483647 w 2880"/>
              <a:gd name="T19" fmla="*/ 2147483647 h 766"/>
              <a:gd name="T20" fmla="*/ 2147483647 w 2880"/>
              <a:gd name="T21" fmla="*/ 2147483647 h 766"/>
              <a:gd name="T22" fmla="*/ 2147483647 w 2880"/>
              <a:gd name="T23" fmla="*/ 2147483647 h 766"/>
              <a:gd name="T24" fmla="*/ 2147483647 w 2880"/>
              <a:gd name="T25" fmla="*/ 2147483647 h 766"/>
              <a:gd name="T26" fmla="*/ 2147483647 w 2880"/>
              <a:gd name="T27" fmla="*/ 2147483647 h 766"/>
              <a:gd name="T28" fmla="*/ 2147483647 w 2880"/>
              <a:gd name="T29" fmla="*/ 2147483647 h 766"/>
              <a:gd name="T30" fmla="*/ 2147483647 w 2880"/>
              <a:gd name="T31" fmla="*/ 2147483647 h 766"/>
              <a:gd name="T32" fmla="*/ 2147483647 w 2880"/>
              <a:gd name="T33" fmla="*/ 2147483647 h 766"/>
              <a:gd name="T34" fmla="*/ 2147483647 w 2880"/>
              <a:gd name="T35" fmla="*/ 2147483647 h 766"/>
              <a:gd name="T36" fmla="*/ 2147483647 w 2880"/>
              <a:gd name="T37" fmla="*/ 2147483647 h 766"/>
              <a:gd name="T38" fmla="*/ 2147483647 w 2880"/>
              <a:gd name="T39" fmla="*/ 2147483647 h 766"/>
              <a:gd name="T40" fmla="*/ 2147483647 w 2880"/>
              <a:gd name="T41" fmla="*/ 2147483647 h 766"/>
              <a:gd name="T42" fmla="*/ 2147483647 w 2880"/>
              <a:gd name="T43" fmla="*/ 2147483647 h 766"/>
              <a:gd name="T44" fmla="*/ 2147483647 w 2880"/>
              <a:gd name="T45" fmla="*/ 2147483647 h 766"/>
              <a:gd name="T46" fmla="*/ 2147483647 w 2880"/>
              <a:gd name="T47" fmla="*/ 2147483647 h 766"/>
              <a:gd name="T48" fmla="*/ 2147483647 w 2880"/>
              <a:gd name="T49" fmla="*/ 2147483647 h 766"/>
              <a:gd name="T50" fmla="*/ 2147483647 w 2880"/>
              <a:gd name="T51" fmla="*/ 2147483647 h 766"/>
              <a:gd name="T52" fmla="*/ 2147483647 w 2880"/>
              <a:gd name="T53" fmla="*/ 2147483647 h 766"/>
              <a:gd name="T54" fmla="*/ 2147483647 w 2880"/>
              <a:gd name="T55" fmla="*/ 2147483647 h 766"/>
              <a:gd name="T56" fmla="*/ 2147483647 w 2880"/>
              <a:gd name="T57" fmla="*/ 2147483647 h 766"/>
              <a:gd name="T58" fmla="*/ 2147483647 w 2880"/>
              <a:gd name="T59" fmla="*/ 2147483647 h 766"/>
              <a:gd name="T60" fmla="*/ 2147483647 w 2880"/>
              <a:gd name="T61" fmla="*/ 2147483647 h 766"/>
              <a:gd name="T62" fmla="*/ 2147483647 w 2880"/>
              <a:gd name="T63" fmla="*/ 2147483647 h 766"/>
              <a:gd name="T64" fmla="*/ 2147483647 w 2880"/>
              <a:gd name="T65" fmla="*/ 2147483647 h 766"/>
              <a:gd name="T66" fmla="*/ 2147483647 w 2880"/>
              <a:gd name="T67" fmla="*/ 2147483647 h 766"/>
              <a:gd name="T68" fmla="*/ 2147483647 w 2880"/>
              <a:gd name="T69" fmla="*/ 2147483647 h 766"/>
              <a:gd name="T70" fmla="*/ 2147483647 w 2880"/>
              <a:gd name="T71" fmla="*/ 2147483647 h 766"/>
              <a:gd name="T72" fmla="*/ 2147483647 w 2880"/>
              <a:gd name="T73" fmla="*/ 2147483647 h 766"/>
              <a:gd name="T74" fmla="*/ 2147483647 w 2880"/>
              <a:gd name="T75" fmla="*/ 2147483647 h 766"/>
              <a:gd name="T76" fmla="*/ 2147483647 w 2880"/>
              <a:gd name="T77" fmla="*/ 2147483647 h 766"/>
              <a:gd name="T78" fmla="*/ 2147483647 w 2880"/>
              <a:gd name="T79" fmla="*/ 2147483647 h 766"/>
              <a:gd name="T80" fmla="*/ 2147483647 w 2880"/>
              <a:gd name="T81" fmla="*/ 2147483647 h 766"/>
              <a:gd name="T82" fmla="*/ 2147483647 w 2880"/>
              <a:gd name="T83" fmla="*/ 2147483647 h 766"/>
              <a:gd name="T84" fmla="*/ 2147483647 w 2880"/>
              <a:gd name="T85" fmla="*/ 2147483647 h 766"/>
              <a:gd name="T86" fmla="*/ 2147483647 w 2880"/>
              <a:gd name="T87" fmla="*/ 2147483647 h 766"/>
              <a:gd name="T88" fmla="*/ 2147483647 w 2880"/>
              <a:gd name="T89" fmla="*/ 2147483647 h 766"/>
              <a:gd name="T90" fmla="*/ 2147483647 w 2880"/>
              <a:gd name="T91" fmla="*/ 2147483647 h 766"/>
              <a:gd name="T92" fmla="*/ 2147483647 w 2880"/>
              <a:gd name="T93" fmla="*/ 2147483647 h 766"/>
              <a:gd name="T94" fmla="*/ 2147483647 w 2880"/>
              <a:gd name="T95" fmla="*/ 2147483647 h 766"/>
              <a:gd name="T96" fmla="*/ 2147483647 w 2880"/>
              <a:gd name="T97" fmla="*/ 2147483647 h 76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880"/>
              <a:gd name="T148" fmla="*/ 0 h 766"/>
              <a:gd name="T149" fmla="*/ 2880 w 2880"/>
              <a:gd name="T150" fmla="*/ 766 h 76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880" h="766">
                <a:moveTo>
                  <a:pt x="0" y="700"/>
                </a:moveTo>
                <a:lnTo>
                  <a:pt x="32" y="707"/>
                </a:lnTo>
                <a:lnTo>
                  <a:pt x="56" y="707"/>
                </a:lnTo>
                <a:lnTo>
                  <a:pt x="80" y="693"/>
                </a:lnTo>
                <a:lnTo>
                  <a:pt x="104" y="687"/>
                </a:lnTo>
                <a:lnTo>
                  <a:pt x="128" y="667"/>
                </a:lnTo>
                <a:lnTo>
                  <a:pt x="152" y="647"/>
                </a:lnTo>
                <a:lnTo>
                  <a:pt x="159" y="641"/>
                </a:lnTo>
                <a:lnTo>
                  <a:pt x="175" y="627"/>
                </a:lnTo>
                <a:lnTo>
                  <a:pt x="183" y="614"/>
                </a:lnTo>
                <a:lnTo>
                  <a:pt x="191" y="601"/>
                </a:lnTo>
                <a:lnTo>
                  <a:pt x="199" y="588"/>
                </a:lnTo>
                <a:lnTo>
                  <a:pt x="207" y="575"/>
                </a:lnTo>
                <a:lnTo>
                  <a:pt x="223" y="561"/>
                </a:lnTo>
                <a:lnTo>
                  <a:pt x="231" y="548"/>
                </a:lnTo>
                <a:lnTo>
                  <a:pt x="239" y="535"/>
                </a:lnTo>
                <a:lnTo>
                  <a:pt x="247" y="522"/>
                </a:lnTo>
                <a:lnTo>
                  <a:pt x="255" y="508"/>
                </a:lnTo>
                <a:lnTo>
                  <a:pt x="263" y="495"/>
                </a:lnTo>
                <a:lnTo>
                  <a:pt x="279" y="469"/>
                </a:lnTo>
                <a:lnTo>
                  <a:pt x="295" y="442"/>
                </a:lnTo>
                <a:lnTo>
                  <a:pt x="311" y="423"/>
                </a:lnTo>
                <a:lnTo>
                  <a:pt x="327" y="409"/>
                </a:lnTo>
                <a:lnTo>
                  <a:pt x="335" y="390"/>
                </a:lnTo>
                <a:lnTo>
                  <a:pt x="351" y="383"/>
                </a:lnTo>
                <a:lnTo>
                  <a:pt x="367" y="383"/>
                </a:lnTo>
                <a:lnTo>
                  <a:pt x="383" y="383"/>
                </a:lnTo>
                <a:lnTo>
                  <a:pt x="399" y="396"/>
                </a:lnTo>
                <a:lnTo>
                  <a:pt x="407" y="403"/>
                </a:lnTo>
                <a:lnTo>
                  <a:pt x="415" y="409"/>
                </a:lnTo>
                <a:lnTo>
                  <a:pt x="423" y="423"/>
                </a:lnTo>
                <a:lnTo>
                  <a:pt x="431" y="436"/>
                </a:lnTo>
                <a:lnTo>
                  <a:pt x="439" y="449"/>
                </a:lnTo>
                <a:lnTo>
                  <a:pt x="447" y="469"/>
                </a:lnTo>
                <a:lnTo>
                  <a:pt x="471" y="469"/>
                </a:lnTo>
                <a:lnTo>
                  <a:pt x="487" y="482"/>
                </a:lnTo>
                <a:lnTo>
                  <a:pt x="495" y="495"/>
                </a:lnTo>
                <a:lnTo>
                  <a:pt x="511" y="508"/>
                </a:lnTo>
                <a:lnTo>
                  <a:pt x="519" y="528"/>
                </a:lnTo>
                <a:lnTo>
                  <a:pt x="526" y="542"/>
                </a:lnTo>
                <a:lnTo>
                  <a:pt x="542" y="555"/>
                </a:lnTo>
                <a:lnTo>
                  <a:pt x="550" y="568"/>
                </a:lnTo>
                <a:lnTo>
                  <a:pt x="566" y="575"/>
                </a:lnTo>
                <a:lnTo>
                  <a:pt x="582" y="575"/>
                </a:lnTo>
                <a:lnTo>
                  <a:pt x="598" y="575"/>
                </a:lnTo>
                <a:lnTo>
                  <a:pt x="622" y="555"/>
                </a:lnTo>
                <a:lnTo>
                  <a:pt x="630" y="548"/>
                </a:lnTo>
                <a:lnTo>
                  <a:pt x="638" y="535"/>
                </a:lnTo>
                <a:lnTo>
                  <a:pt x="654" y="522"/>
                </a:lnTo>
                <a:lnTo>
                  <a:pt x="662" y="508"/>
                </a:lnTo>
                <a:lnTo>
                  <a:pt x="670" y="495"/>
                </a:lnTo>
                <a:lnTo>
                  <a:pt x="678" y="475"/>
                </a:lnTo>
                <a:lnTo>
                  <a:pt x="694" y="462"/>
                </a:lnTo>
                <a:lnTo>
                  <a:pt x="702" y="442"/>
                </a:lnTo>
                <a:lnTo>
                  <a:pt x="710" y="423"/>
                </a:lnTo>
                <a:lnTo>
                  <a:pt x="718" y="409"/>
                </a:lnTo>
                <a:lnTo>
                  <a:pt x="734" y="390"/>
                </a:lnTo>
                <a:lnTo>
                  <a:pt x="742" y="376"/>
                </a:lnTo>
                <a:lnTo>
                  <a:pt x="750" y="357"/>
                </a:lnTo>
                <a:lnTo>
                  <a:pt x="766" y="343"/>
                </a:lnTo>
                <a:lnTo>
                  <a:pt x="774" y="330"/>
                </a:lnTo>
                <a:lnTo>
                  <a:pt x="782" y="317"/>
                </a:lnTo>
                <a:lnTo>
                  <a:pt x="798" y="310"/>
                </a:lnTo>
                <a:lnTo>
                  <a:pt x="806" y="304"/>
                </a:lnTo>
                <a:lnTo>
                  <a:pt x="814" y="297"/>
                </a:lnTo>
                <a:lnTo>
                  <a:pt x="830" y="297"/>
                </a:lnTo>
                <a:lnTo>
                  <a:pt x="838" y="304"/>
                </a:lnTo>
                <a:lnTo>
                  <a:pt x="846" y="310"/>
                </a:lnTo>
                <a:lnTo>
                  <a:pt x="862" y="317"/>
                </a:lnTo>
                <a:lnTo>
                  <a:pt x="870" y="337"/>
                </a:lnTo>
                <a:lnTo>
                  <a:pt x="989" y="291"/>
                </a:lnTo>
                <a:lnTo>
                  <a:pt x="997" y="277"/>
                </a:lnTo>
                <a:lnTo>
                  <a:pt x="997" y="264"/>
                </a:lnTo>
                <a:lnTo>
                  <a:pt x="1005" y="251"/>
                </a:lnTo>
                <a:lnTo>
                  <a:pt x="1013" y="231"/>
                </a:lnTo>
                <a:lnTo>
                  <a:pt x="1021" y="218"/>
                </a:lnTo>
                <a:lnTo>
                  <a:pt x="1037" y="198"/>
                </a:lnTo>
                <a:lnTo>
                  <a:pt x="1045" y="185"/>
                </a:lnTo>
                <a:lnTo>
                  <a:pt x="1053" y="165"/>
                </a:lnTo>
                <a:lnTo>
                  <a:pt x="1069" y="152"/>
                </a:lnTo>
                <a:lnTo>
                  <a:pt x="1077" y="139"/>
                </a:lnTo>
                <a:lnTo>
                  <a:pt x="1093" y="119"/>
                </a:lnTo>
                <a:lnTo>
                  <a:pt x="1109" y="106"/>
                </a:lnTo>
                <a:lnTo>
                  <a:pt x="1117" y="93"/>
                </a:lnTo>
                <a:lnTo>
                  <a:pt x="1133" y="79"/>
                </a:lnTo>
                <a:lnTo>
                  <a:pt x="1149" y="66"/>
                </a:lnTo>
                <a:lnTo>
                  <a:pt x="1165" y="53"/>
                </a:lnTo>
                <a:lnTo>
                  <a:pt x="1181" y="40"/>
                </a:lnTo>
                <a:lnTo>
                  <a:pt x="1197" y="33"/>
                </a:lnTo>
                <a:lnTo>
                  <a:pt x="1213" y="20"/>
                </a:lnTo>
                <a:lnTo>
                  <a:pt x="1229" y="13"/>
                </a:lnTo>
                <a:lnTo>
                  <a:pt x="1245" y="7"/>
                </a:lnTo>
                <a:lnTo>
                  <a:pt x="1260" y="0"/>
                </a:lnTo>
                <a:lnTo>
                  <a:pt x="1276" y="0"/>
                </a:lnTo>
                <a:lnTo>
                  <a:pt x="1292" y="0"/>
                </a:lnTo>
                <a:lnTo>
                  <a:pt x="1316" y="20"/>
                </a:lnTo>
                <a:lnTo>
                  <a:pt x="1348" y="46"/>
                </a:lnTo>
                <a:lnTo>
                  <a:pt x="1372" y="73"/>
                </a:lnTo>
                <a:lnTo>
                  <a:pt x="1404" y="99"/>
                </a:lnTo>
                <a:lnTo>
                  <a:pt x="1428" y="126"/>
                </a:lnTo>
                <a:lnTo>
                  <a:pt x="1460" y="152"/>
                </a:lnTo>
                <a:lnTo>
                  <a:pt x="1476" y="165"/>
                </a:lnTo>
                <a:lnTo>
                  <a:pt x="1492" y="172"/>
                </a:lnTo>
                <a:lnTo>
                  <a:pt x="1508" y="185"/>
                </a:lnTo>
                <a:lnTo>
                  <a:pt x="1524" y="198"/>
                </a:lnTo>
                <a:lnTo>
                  <a:pt x="1540" y="205"/>
                </a:lnTo>
                <a:lnTo>
                  <a:pt x="1556" y="211"/>
                </a:lnTo>
                <a:lnTo>
                  <a:pt x="1580" y="218"/>
                </a:lnTo>
                <a:lnTo>
                  <a:pt x="1596" y="225"/>
                </a:lnTo>
                <a:lnTo>
                  <a:pt x="1612" y="231"/>
                </a:lnTo>
                <a:lnTo>
                  <a:pt x="1627" y="231"/>
                </a:lnTo>
                <a:lnTo>
                  <a:pt x="1651" y="231"/>
                </a:lnTo>
                <a:lnTo>
                  <a:pt x="1667" y="231"/>
                </a:lnTo>
                <a:lnTo>
                  <a:pt x="1675" y="218"/>
                </a:lnTo>
                <a:lnTo>
                  <a:pt x="1683" y="205"/>
                </a:lnTo>
                <a:lnTo>
                  <a:pt x="1691" y="198"/>
                </a:lnTo>
                <a:lnTo>
                  <a:pt x="1699" y="192"/>
                </a:lnTo>
                <a:lnTo>
                  <a:pt x="1707" y="185"/>
                </a:lnTo>
                <a:lnTo>
                  <a:pt x="1715" y="185"/>
                </a:lnTo>
                <a:lnTo>
                  <a:pt x="1731" y="178"/>
                </a:lnTo>
                <a:lnTo>
                  <a:pt x="1739" y="178"/>
                </a:lnTo>
                <a:lnTo>
                  <a:pt x="1755" y="185"/>
                </a:lnTo>
                <a:lnTo>
                  <a:pt x="1771" y="198"/>
                </a:lnTo>
                <a:lnTo>
                  <a:pt x="1779" y="211"/>
                </a:lnTo>
                <a:lnTo>
                  <a:pt x="1795" y="225"/>
                </a:lnTo>
                <a:lnTo>
                  <a:pt x="1803" y="238"/>
                </a:lnTo>
                <a:lnTo>
                  <a:pt x="1819" y="258"/>
                </a:lnTo>
                <a:lnTo>
                  <a:pt x="1827" y="271"/>
                </a:lnTo>
                <a:lnTo>
                  <a:pt x="1835" y="297"/>
                </a:lnTo>
                <a:lnTo>
                  <a:pt x="1851" y="330"/>
                </a:lnTo>
                <a:lnTo>
                  <a:pt x="1875" y="350"/>
                </a:lnTo>
                <a:lnTo>
                  <a:pt x="1883" y="363"/>
                </a:lnTo>
                <a:lnTo>
                  <a:pt x="1899" y="370"/>
                </a:lnTo>
                <a:lnTo>
                  <a:pt x="1915" y="370"/>
                </a:lnTo>
                <a:lnTo>
                  <a:pt x="1931" y="370"/>
                </a:lnTo>
                <a:lnTo>
                  <a:pt x="1955" y="370"/>
                </a:lnTo>
                <a:lnTo>
                  <a:pt x="1971" y="357"/>
                </a:lnTo>
                <a:lnTo>
                  <a:pt x="2154" y="304"/>
                </a:lnTo>
                <a:lnTo>
                  <a:pt x="2170" y="317"/>
                </a:lnTo>
                <a:lnTo>
                  <a:pt x="2186" y="337"/>
                </a:lnTo>
                <a:lnTo>
                  <a:pt x="2202" y="357"/>
                </a:lnTo>
                <a:lnTo>
                  <a:pt x="2210" y="383"/>
                </a:lnTo>
                <a:lnTo>
                  <a:pt x="2226" y="409"/>
                </a:lnTo>
                <a:lnTo>
                  <a:pt x="2242" y="436"/>
                </a:lnTo>
                <a:lnTo>
                  <a:pt x="2258" y="462"/>
                </a:lnTo>
                <a:lnTo>
                  <a:pt x="2274" y="482"/>
                </a:lnTo>
                <a:lnTo>
                  <a:pt x="2290" y="489"/>
                </a:lnTo>
                <a:lnTo>
                  <a:pt x="2306" y="495"/>
                </a:lnTo>
                <a:lnTo>
                  <a:pt x="2330" y="495"/>
                </a:lnTo>
                <a:lnTo>
                  <a:pt x="2353" y="475"/>
                </a:lnTo>
                <a:lnTo>
                  <a:pt x="2361" y="469"/>
                </a:lnTo>
                <a:lnTo>
                  <a:pt x="2377" y="442"/>
                </a:lnTo>
                <a:lnTo>
                  <a:pt x="2385" y="423"/>
                </a:lnTo>
                <a:lnTo>
                  <a:pt x="2393" y="396"/>
                </a:lnTo>
                <a:lnTo>
                  <a:pt x="2401" y="370"/>
                </a:lnTo>
                <a:lnTo>
                  <a:pt x="2417" y="343"/>
                </a:lnTo>
                <a:lnTo>
                  <a:pt x="2425" y="317"/>
                </a:lnTo>
                <a:lnTo>
                  <a:pt x="2441" y="297"/>
                </a:lnTo>
                <a:lnTo>
                  <a:pt x="2449" y="291"/>
                </a:lnTo>
                <a:lnTo>
                  <a:pt x="2465" y="284"/>
                </a:lnTo>
                <a:lnTo>
                  <a:pt x="2481" y="284"/>
                </a:lnTo>
                <a:lnTo>
                  <a:pt x="2497" y="310"/>
                </a:lnTo>
                <a:lnTo>
                  <a:pt x="2505" y="317"/>
                </a:lnTo>
                <a:lnTo>
                  <a:pt x="2513" y="337"/>
                </a:lnTo>
                <a:lnTo>
                  <a:pt x="2537" y="363"/>
                </a:lnTo>
                <a:lnTo>
                  <a:pt x="2553" y="383"/>
                </a:lnTo>
                <a:lnTo>
                  <a:pt x="2569" y="409"/>
                </a:lnTo>
                <a:lnTo>
                  <a:pt x="2593" y="436"/>
                </a:lnTo>
                <a:lnTo>
                  <a:pt x="2609" y="456"/>
                </a:lnTo>
                <a:lnTo>
                  <a:pt x="2633" y="469"/>
                </a:lnTo>
                <a:lnTo>
                  <a:pt x="2649" y="469"/>
                </a:lnTo>
                <a:lnTo>
                  <a:pt x="2657" y="469"/>
                </a:lnTo>
                <a:lnTo>
                  <a:pt x="2665" y="462"/>
                </a:lnTo>
                <a:lnTo>
                  <a:pt x="2665" y="456"/>
                </a:lnTo>
                <a:lnTo>
                  <a:pt x="2673" y="442"/>
                </a:lnTo>
                <a:lnTo>
                  <a:pt x="2673" y="423"/>
                </a:lnTo>
                <a:lnTo>
                  <a:pt x="2689" y="403"/>
                </a:lnTo>
                <a:lnTo>
                  <a:pt x="2705" y="403"/>
                </a:lnTo>
                <a:lnTo>
                  <a:pt x="2728" y="423"/>
                </a:lnTo>
                <a:lnTo>
                  <a:pt x="2736" y="436"/>
                </a:lnTo>
                <a:lnTo>
                  <a:pt x="2744" y="449"/>
                </a:lnTo>
                <a:lnTo>
                  <a:pt x="2760" y="469"/>
                </a:lnTo>
                <a:lnTo>
                  <a:pt x="2768" y="482"/>
                </a:lnTo>
                <a:lnTo>
                  <a:pt x="2776" y="502"/>
                </a:lnTo>
                <a:lnTo>
                  <a:pt x="2792" y="528"/>
                </a:lnTo>
                <a:lnTo>
                  <a:pt x="2800" y="548"/>
                </a:lnTo>
                <a:lnTo>
                  <a:pt x="2808" y="568"/>
                </a:lnTo>
                <a:lnTo>
                  <a:pt x="2816" y="594"/>
                </a:lnTo>
                <a:lnTo>
                  <a:pt x="2824" y="614"/>
                </a:lnTo>
                <a:lnTo>
                  <a:pt x="2832" y="641"/>
                </a:lnTo>
                <a:lnTo>
                  <a:pt x="2840" y="660"/>
                </a:lnTo>
                <a:lnTo>
                  <a:pt x="2848" y="680"/>
                </a:lnTo>
                <a:lnTo>
                  <a:pt x="2856" y="700"/>
                </a:lnTo>
                <a:lnTo>
                  <a:pt x="2864" y="720"/>
                </a:lnTo>
                <a:lnTo>
                  <a:pt x="2872" y="740"/>
                </a:lnTo>
                <a:lnTo>
                  <a:pt x="2880" y="753"/>
                </a:lnTo>
                <a:lnTo>
                  <a:pt x="2880" y="766"/>
                </a:lnTo>
              </a:path>
            </a:pathLst>
          </a:custGeom>
          <a:noFill/>
          <a:ln w="28575">
            <a:solidFill>
              <a:srgbClr val="000000"/>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grpSp>
        <p:nvGrpSpPr>
          <p:cNvPr id="2" name="Group 7"/>
          <p:cNvGrpSpPr>
            <a:grpSpLocks/>
          </p:cNvGrpSpPr>
          <p:nvPr/>
        </p:nvGrpSpPr>
        <p:grpSpPr bwMode="auto">
          <a:xfrm>
            <a:off x="1828800" y="1941513"/>
            <a:ext cx="2595563" cy="1274762"/>
            <a:chOff x="1444" y="3060"/>
            <a:chExt cx="1635" cy="803"/>
          </a:xfrm>
        </p:grpSpPr>
        <p:sp>
          <p:nvSpPr>
            <p:cNvPr id="156690" name="Freeform 8"/>
            <p:cNvSpPr>
              <a:spLocks/>
            </p:cNvSpPr>
            <p:nvPr/>
          </p:nvSpPr>
          <p:spPr bwMode="auto">
            <a:xfrm>
              <a:off x="1444" y="3361"/>
              <a:ext cx="1635" cy="502"/>
            </a:xfrm>
            <a:custGeom>
              <a:avLst/>
              <a:gdLst>
                <a:gd name="T0" fmla="*/ 24 w 1635"/>
                <a:gd name="T1" fmla="*/ 496 h 502"/>
                <a:gd name="T2" fmla="*/ 56 w 1635"/>
                <a:gd name="T3" fmla="*/ 482 h 502"/>
                <a:gd name="T4" fmla="*/ 96 w 1635"/>
                <a:gd name="T5" fmla="*/ 469 h 502"/>
                <a:gd name="T6" fmla="*/ 128 w 1635"/>
                <a:gd name="T7" fmla="*/ 443 h 502"/>
                <a:gd name="T8" fmla="*/ 167 w 1635"/>
                <a:gd name="T9" fmla="*/ 423 h 502"/>
                <a:gd name="T10" fmla="*/ 199 w 1635"/>
                <a:gd name="T11" fmla="*/ 390 h 502"/>
                <a:gd name="T12" fmla="*/ 223 w 1635"/>
                <a:gd name="T13" fmla="*/ 364 h 502"/>
                <a:gd name="T14" fmla="*/ 255 w 1635"/>
                <a:gd name="T15" fmla="*/ 324 h 502"/>
                <a:gd name="T16" fmla="*/ 287 w 1635"/>
                <a:gd name="T17" fmla="*/ 291 h 502"/>
                <a:gd name="T18" fmla="*/ 311 w 1635"/>
                <a:gd name="T19" fmla="*/ 258 h 502"/>
                <a:gd name="T20" fmla="*/ 335 w 1635"/>
                <a:gd name="T21" fmla="*/ 218 h 502"/>
                <a:gd name="T22" fmla="*/ 367 w 1635"/>
                <a:gd name="T23" fmla="*/ 185 h 502"/>
                <a:gd name="T24" fmla="*/ 391 w 1635"/>
                <a:gd name="T25" fmla="*/ 152 h 502"/>
                <a:gd name="T26" fmla="*/ 415 w 1635"/>
                <a:gd name="T27" fmla="*/ 119 h 502"/>
                <a:gd name="T28" fmla="*/ 447 w 1635"/>
                <a:gd name="T29" fmla="*/ 86 h 502"/>
                <a:gd name="T30" fmla="*/ 487 w 1635"/>
                <a:gd name="T31" fmla="*/ 47 h 502"/>
                <a:gd name="T32" fmla="*/ 534 w 1635"/>
                <a:gd name="T33" fmla="*/ 14 h 502"/>
                <a:gd name="T34" fmla="*/ 598 w 1635"/>
                <a:gd name="T35" fmla="*/ 0 h 502"/>
                <a:gd name="T36" fmla="*/ 638 w 1635"/>
                <a:gd name="T37" fmla="*/ 14 h 502"/>
                <a:gd name="T38" fmla="*/ 678 w 1635"/>
                <a:gd name="T39" fmla="*/ 33 h 502"/>
                <a:gd name="T40" fmla="*/ 710 w 1635"/>
                <a:gd name="T41" fmla="*/ 53 h 502"/>
                <a:gd name="T42" fmla="*/ 750 w 1635"/>
                <a:gd name="T43" fmla="*/ 99 h 502"/>
                <a:gd name="T44" fmla="*/ 806 w 1635"/>
                <a:gd name="T45" fmla="*/ 146 h 502"/>
                <a:gd name="T46" fmla="*/ 854 w 1635"/>
                <a:gd name="T47" fmla="*/ 198 h 502"/>
                <a:gd name="T48" fmla="*/ 901 w 1635"/>
                <a:gd name="T49" fmla="*/ 238 h 502"/>
                <a:gd name="T50" fmla="*/ 949 w 1635"/>
                <a:gd name="T51" fmla="*/ 278 h 502"/>
                <a:gd name="T52" fmla="*/ 997 w 1635"/>
                <a:gd name="T53" fmla="*/ 317 h 502"/>
                <a:gd name="T54" fmla="*/ 1053 w 1635"/>
                <a:gd name="T55" fmla="*/ 357 h 502"/>
                <a:gd name="T56" fmla="*/ 1101 w 1635"/>
                <a:gd name="T57" fmla="*/ 383 h 502"/>
                <a:gd name="T58" fmla="*/ 1157 w 1635"/>
                <a:gd name="T59" fmla="*/ 410 h 502"/>
                <a:gd name="T60" fmla="*/ 1205 w 1635"/>
                <a:gd name="T61" fmla="*/ 430 h 502"/>
                <a:gd name="T62" fmla="*/ 1237 w 1635"/>
                <a:gd name="T63" fmla="*/ 436 h 502"/>
                <a:gd name="T64" fmla="*/ 1268 w 1635"/>
                <a:gd name="T65" fmla="*/ 449 h 502"/>
                <a:gd name="T66" fmla="*/ 1300 w 1635"/>
                <a:gd name="T67" fmla="*/ 456 h 502"/>
                <a:gd name="T68" fmla="*/ 1340 w 1635"/>
                <a:gd name="T69" fmla="*/ 463 h 502"/>
                <a:gd name="T70" fmla="*/ 1380 w 1635"/>
                <a:gd name="T71" fmla="*/ 469 h 502"/>
                <a:gd name="T72" fmla="*/ 1420 w 1635"/>
                <a:gd name="T73" fmla="*/ 469 h 502"/>
                <a:gd name="T74" fmla="*/ 1452 w 1635"/>
                <a:gd name="T75" fmla="*/ 469 h 502"/>
                <a:gd name="T76" fmla="*/ 1492 w 1635"/>
                <a:gd name="T77" fmla="*/ 476 h 502"/>
                <a:gd name="T78" fmla="*/ 1532 w 1635"/>
                <a:gd name="T79" fmla="*/ 489 h 502"/>
                <a:gd name="T80" fmla="*/ 1572 w 1635"/>
                <a:gd name="T81" fmla="*/ 496 h 502"/>
                <a:gd name="T82" fmla="*/ 1612 w 1635"/>
                <a:gd name="T83" fmla="*/ 502 h 50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635"/>
                <a:gd name="T127" fmla="*/ 0 h 502"/>
                <a:gd name="T128" fmla="*/ 1635 w 1635"/>
                <a:gd name="T129" fmla="*/ 502 h 50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635" h="502">
                  <a:moveTo>
                    <a:pt x="0" y="496"/>
                  </a:moveTo>
                  <a:lnTo>
                    <a:pt x="24" y="496"/>
                  </a:lnTo>
                  <a:lnTo>
                    <a:pt x="40" y="489"/>
                  </a:lnTo>
                  <a:lnTo>
                    <a:pt x="56" y="482"/>
                  </a:lnTo>
                  <a:lnTo>
                    <a:pt x="80" y="476"/>
                  </a:lnTo>
                  <a:lnTo>
                    <a:pt x="96" y="469"/>
                  </a:lnTo>
                  <a:lnTo>
                    <a:pt x="112" y="456"/>
                  </a:lnTo>
                  <a:lnTo>
                    <a:pt x="128" y="443"/>
                  </a:lnTo>
                  <a:lnTo>
                    <a:pt x="152" y="436"/>
                  </a:lnTo>
                  <a:lnTo>
                    <a:pt x="167" y="423"/>
                  </a:lnTo>
                  <a:lnTo>
                    <a:pt x="183" y="410"/>
                  </a:lnTo>
                  <a:lnTo>
                    <a:pt x="199" y="390"/>
                  </a:lnTo>
                  <a:lnTo>
                    <a:pt x="207" y="377"/>
                  </a:lnTo>
                  <a:lnTo>
                    <a:pt x="223" y="364"/>
                  </a:lnTo>
                  <a:lnTo>
                    <a:pt x="239" y="344"/>
                  </a:lnTo>
                  <a:lnTo>
                    <a:pt x="255" y="324"/>
                  </a:lnTo>
                  <a:lnTo>
                    <a:pt x="271" y="311"/>
                  </a:lnTo>
                  <a:lnTo>
                    <a:pt x="287" y="291"/>
                  </a:lnTo>
                  <a:lnTo>
                    <a:pt x="295" y="271"/>
                  </a:lnTo>
                  <a:lnTo>
                    <a:pt x="311" y="258"/>
                  </a:lnTo>
                  <a:lnTo>
                    <a:pt x="327" y="238"/>
                  </a:lnTo>
                  <a:lnTo>
                    <a:pt x="335" y="218"/>
                  </a:lnTo>
                  <a:lnTo>
                    <a:pt x="351" y="198"/>
                  </a:lnTo>
                  <a:lnTo>
                    <a:pt x="367" y="185"/>
                  </a:lnTo>
                  <a:lnTo>
                    <a:pt x="375" y="165"/>
                  </a:lnTo>
                  <a:lnTo>
                    <a:pt x="391" y="152"/>
                  </a:lnTo>
                  <a:lnTo>
                    <a:pt x="407" y="132"/>
                  </a:lnTo>
                  <a:lnTo>
                    <a:pt x="415" y="119"/>
                  </a:lnTo>
                  <a:lnTo>
                    <a:pt x="431" y="99"/>
                  </a:lnTo>
                  <a:lnTo>
                    <a:pt x="447" y="86"/>
                  </a:lnTo>
                  <a:lnTo>
                    <a:pt x="455" y="73"/>
                  </a:lnTo>
                  <a:lnTo>
                    <a:pt x="487" y="47"/>
                  </a:lnTo>
                  <a:lnTo>
                    <a:pt x="511" y="27"/>
                  </a:lnTo>
                  <a:lnTo>
                    <a:pt x="534" y="14"/>
                  </a:lnTo>
                  <a:lnTo>
                    <a:pt x="566" y="7"/>
                  </a:lnTo>
                  <a:lnTo>
                    <a:pt x="598" y="0"/>
                  </a:lnTo>
                  <a:lnTo>
                    <a:pt x="630" y="7"/>
                  </a:lnTo>
                  <a:lnTo>
                    <a:pt x="638" y="14"/>
                  </a:lnTo>
                  <a:lnTo>
                    <a:pt x="654" y="20"/>
                  </a:lnTo>
                  <a:lnTo>
                    <a:pt x="678" y="33"/>
                  </a:lnTo>
                  <a:lnTo>
                    <a:pt x="694" y="40"/>
                  </a:lnTo>
                  <a:lnTo>
                    <a:pt x="710" y="53"/>
                  </a:lnTo>
                  <a:lnTo>
                    <a:pt x="726" y="73"/>
                  </a:lnTo>
                  <a:lnTo>
                    <a:pt x="750" y="99"/>
                  </a:lnTo>
                  <a:lnTo>
                    <a:pt x="774" y="126"/>
                  </a:lnTo>
                  <a:lnTo>
                    <a:pt x="806" y="146"/>
                  </a:lnTo>
                  <a:lnTo>
                    <a:pt x="830" y="172"/>
                  </a:lnTo>
                  <a:lnTo>
                    <a:pt x="854" y="198"/>
                  </a:lnTo>
                  <a:lnTo>
                    <a:pt x="878" y="218"/>
                  </a:lnTo>
                  <a:lnTo>
                    <a:pt x="901" y="238"/>
                  </a:lnTo>
                  <a:lnTo>
                    <a:pt x="925" y="258"/>
                  </a:lnTo>
                  <a:lnTo>
                    <a:pt x="949" y="278"/>
                  </a:lnTo>
                  <a:lnTo>
                    <a:pt x="973" y="298"/>
                  </a:lnTo>
                  <a:lnTo>
                    <a:pt x="997" y="317"/>
                  </a:lnTo>
                  <a:lnTo>
                    <a:pt x="1021" y="337"/>
                  </a:lnTo>
                  <a:lnTo>
                    <a:pt x="1053" y="357"/>
                  </a:lnTo>
                  <a:lnTo>
                    <a:pt x="1077" y="370"/>
                  </a:lnTo>
                  <a:lnTo>
                    <a:pt x="1101" y="383"/>
                  </a:lnTo>
                  <a:lnTo>
                    <a:pt x="1133" y="397"/>
                  </a:lnTo>
                  <a:lnTo>
                    <a:pt x="1157" y="410"/>
                  </a:lnTo>
                  <a:lnTo>
                    <a:pt x="1189" y="423"/>
                  </a:lnTo>
                  <a:lnTo>
                    <a:pt x="1205" y="430"/>
                  </a:lnTo>
                  <a:lnTo>
                    <a:pt x="1221" y="436"/>
                  </a:lnTo>
                  <a:lnTo>
                    <a:pt x="1237" y="436"/>
                  </a:lnTo>
                  <a:lnTo>
                    <a:pt x="1253" y="443"/>
                  </a:lnTo>
                  <a:lnTo>
                    <a:pt x="1268" y="449"/>
                  </a:lnTo>
                  <a:lnTo>
                    <a:pt x="1284" y="449"/>
                  </a:lnTo>
                  <a:lnTo>
                    <a:pt x="1300" y="456"/>
                  </a:lnTo>
                  <a:lnTo>
                    <a:pt x="1324" y="456"/>
                  </a:lnTo>
                  <a:lnTo>
                    <a:pt x="1340" y="463"/>
                  </a:lnTo>
                  <a:lnTo>
                    <a:pt x="1356" y="463"/>
                  </a:lnTo>
                  <a:lnTo>
                    <a:pt x="1380" y="469"/>
                  </a:lnTo>
                  <a:lnTo>
                    <a:pt x="1396" y="469"/>
                  </a:lnTo>
                  <a:lnTo>
                    <a:pt x="1420" y="469"/>
                  </a:lnTo>
                  <a:lnTo>
                    <a:pt x="1436" y="469"/>
                  </a:lnTo>
                  <a:lnTo>
                    <a:pt x="1452" y="469"/>
                  </a:lnTo>
                  <a:lnTo>
                    <a:pt x="1476" y="476"/>
                  </a:lnTo>
                  <a:lnTo>
                    <a:pt x="1492" y="476"/>
                  </a:lnTo>
                  <a:lnTo>
                    <a:pt x="1516" y="482"/>
                  </a:lnTo>
                  <a:lnTo>
                    <a:pt x="1532" y="489"/>
                  </a:lnTo>
                  <a:lnTo>
                    <a:pt x="1556" y="496"/>
                  </a:lnTo>
                  <a:lnTo>
                    <a:pt x="1572" y="496"/>
                  </a:lnTo>
                  <a:lnTo>
                    <a:pt x="1596" y="502"/>
                  </a:lnTo>
                  <a:lnTo>
                    <a:pt x="1612" y="502"/>
                  </a:lnTo>
                  <a:lnTo>
                    <a:pt x="1635" y="502"/>
                  </a:lnTo>
                </a:path>
              </a:pathLst>
            </a:custGeom>
            <a:noFill/>
            <a:ln w="50800">
              <a:solidFill>
                <a:srgbClr val="0000CC"/>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56691" name="Rectangle 9"/>
            <p:cNvSpPr>
              <a:spLocks noChangeArrowheads="1"/>
            </p:cNvSpPr>
            <p:nvPr/>
          </p:nvSpPr>
          <p:spPr bwMode="auto">
            <a:xfrm>
              <a:off x="1956" y="3060"/>
              <a:ext cx="176" cy="179"/>
            </a:xfrm>
            <a:prstGeom prst="rect">
              <a:avLst/>
            </a:prstGeom>
            <a:noFill/>
            <a:ln w="12700">
              <a:noFill/>
              <a:miter lim="800000"/>
              <a:headEnd/>
              <a:tailEnd/>
            </a:ln>
          </p:spPr>
          <p:txBody>
            <a:bodyPr wrap="none" lIns="63500" tIns="25400" rIns="63500" bIns="25400">
              <a:spAutoFit/>
            </a:bodyPr>
            <a:lstStyle/>
            <a:p>
              <a:pPr algn="ctr" eaLnBrk="0" fontAlgn="base" hangingPunct="0">
                <a:lnSpc>
                  <a:spcPct val="85000"/>
                </a:lnSpc>
                <a:spcBef>
                  <a:spcPct val="0"/>
                </a:spcBef>
                <a:spcAft>
                  <a:spcPct val="0"/>
                </a:spcAft>
              </a:pPr>
              <a:r>
                <a:rPr lang="en-US" b="1">
                  <a:solidFill>
                    <a:srgbClr val="0000CC"/>
                  </a:solidFill>
                  <a:cs typeface="Arial" pitchFamily="34" charset="0"/>
                </a:rPr>
                <a:t>S</a:t>
              </a:r>
            </a:p>
          </p:txBody>
        </p:sp>
      </p:grpSp>
      <p:grpSp>
        <p:nvGrpSpPr>
          <p:cNvPr id="3" name="Group 20"/>
          <p:cNvGrpSpPr>
            <a:grpSpLocks/>
          </p:cNvGrpSpPr>
          <p:nvPr/>
        </p:nvGrpSpPr>
        <p:grpSpPr bwMode="auto">
          <a:xfrm>
            <a:off x="1892300" y="990600"/>
            <a:ext cx="3479800" cy="2219325"/>
            <a:chOff x="1192" y="624"/>
            <a:chExt cx="2192" cy="1398"/>
          </a:xfrm>
        </p:grpSpPr>
        <p:sp>
          <p:nvSpPr>
            <p:cNvPr id="156688" name="Freeform 11"/>
            <p:cNvSpPr>
              <a:spLocks/>
            </p:cNvSpPr>
            <p:nvPr/>
          </p:nvSpPr>
          <p:spPr bwMode="auto">
            <a:xfrm>
              <a:off x="1192" y="884"/>
              <a:ext cx="2192" cy="1138"/>
            </a:xfrm>
            <a:custGeom>
              <a:avLst/>
              <a:gdLst>
                <a:gd name="T0" fmla="*/ 40 w 2192"/>
                <a:gd name="T1" fmla="*/ 1136 h 1138"/>
                <a:gd name="T2" fmla="*/ 104 w 2192"/>
                <a:gd name="T3" fmla="*/ 1129 h 1138"/>
                <a:gd name="T4" fmla="*/ 159 w 2192"/>
                <a:gd name="T5" fmla="*/ 1122 h 1138"/>
                <a:gd name="T6" fmla="*/ 223 w 2192"/>
                <a:gd name="T7" fmla="*/ 1109 h 1138"/>
                <a:gd name="T8" fmla="*/ 287 w 2192"/>
                <a:gd name="T9" fmla="*/ 1103 h 1138"/>
                <a:gd name="T10" fmla="*/ 343 w 2192"/>
                <a:gd name="T11" fmla="*/ 1083 h 1138"/>
                <a:gd name="T12" fmla="*/ 407 w 2192"/>
                <a:gd name="T13" fmla="*/ 1070 h 1138"/>
                <a:gd name="T14" fmla="*/ 463 w 2192"/>
                <a:gd name="T15" fmla="*/ 1050 h 1138"/>
                <a:gd name="T16" fmla="*/ 518 w 2192"/>
                <a:gd name="T17" fmla="*/ 1030 h 1138"/>
                <a:gd name="T18" fmla="*/ 574 w 2192"/>
                <a:gd name="T19" fmla="*/ 1004 h 1138"/>
                <a:gd name="T20" fmla="*/ 630 w 2192"/>
                <a:gd name="T21" fmla="*/ 977 h 1138"/>
                <a:gd name="T22" fmla="*/ 686 w 2192"/>
                <a:gd name="T23" fmla="*/ 951 h 1138"/>
                <a:gd name="T24" fmla="*/ 734 w 2192"/>
                <a:gd name="T25" fmla="*/ 918 h 1138"/>
                <a:gd name="T26" fmla="*/ 782 w 2192"/>
                <a:gd name="T27" fmla="*/ 885 h 1138"/>
                <a:gd name="T28" fmla="*/ 822 w 2192"/>
                <a:gd name="T29" fmla="*/ 852 h 1138"/>
                <a:gd name="T30" fmla="*/ 861 w 2192"/>
                <a:gd name="T31" fmla="*/ 812 h 1138"/>
                <a:gd name="T32" fmla="*/ 901 w 2192"/>
                <a:gd name="T33" fmla="*/ 772 h 1138"/>
                <a:gd name="T34" fmla="*/ 941 w 2192"/>
                <a:gd name="T35" fmla="*/ 720 h 1138"/>
                <a:gd name="T36" fmla="*/ 973 w 2192"/>
                <a:gd name="T37" fmla="*/ 654 h 1138"/>
                <a:gd name="T38" fmla="*/ 1013 w 2192"/>
                <a:gd name="T39" fmla="*/ 588 h 1138"/>
                <a:gd name="T40" fmla="*/ 1053 w 2192"/>
                <a:gd name="T41" fmla="*/ 508 h 1138"/>
                <a:gd name="T42" fmla="*/ 1093 w 2192"/>
                <a:gd name="T43" fmla="*/ 436 h 1138"/>
                <a:gd name="T44" fmla="*/ 1133 w 2192"/>
                <a:gd name="T45" fmla="*/ 357 h 1138"/>
                <a:gd name="T46" fmla="*/ 1165 w 2192"/>
                <a:gd name="T47" fmla="*/ 284 h 1138"/>
                <a:gd name="T48" fmla="*/ 1205 w 2192"/>
                <a:gd name="T49" fmla="*/ 211 h 1138"/>
                <a:gd name="T50" fmla="*/ 1236 w 2192"/>
                <a:gd name="T51" fmla="*/ 145 h 1138"/>
                <a:gd name="T52" fmla="*/ 1268 w 2192"/>
                <a:gd name="T53" fmla="*/ 92 h 1138"/>
                <a:gd name="T54" fmla="*/ 1300 w 2192"/>
                <a:gd name="T55" fmla="*/ 46 h 1138"/>
                <a:gd name="T56" fmla="*/ 1348 w 2192"/>
                <a:gd name="T57" fmla="*/ 0 h 1138"/>
                <a:gd name="T58" fmla="*/ 1388 w 2192"/>
                <a:gd name="T59" fmla="*/ 7 h 1138"/>
                <a:gd name="T60" fmla="*/ 1404 w 2192"/>
                <a:gd name="T61" fmla="*/ 33 h 1138"/>
                <a:gd name="T62" fmla="*/ 1428 w 2192"/>
                <a:gd name="T63" fmla="*/ 79 h 1138"/>
                <a:gd name="T64" fmla="*/ 1444 w 2192"/>
                <a:gd name="T65" fmla="*/ 132 h 1138"/>
                <a:gd name="T66" fmla="*/ 1460 w 2192"/>
                <a:gd name="T67" fmla="*/ 185 h 1138"/>
                <a:gd name="T68" fmla="*/ 1468 w 2192"/>
                <a:gd name="T69" fmla="*/ 238 h 1138"/>
                <a:gd name="T70" fmla="*/ 1484 w 2192"/>
                <a:gd name="T71" fmla="*/ 291 h 1138"/>
                <a:gd name="T72" fmla="*/ 1492 w 2192"/>
                <a:gd name="T73" fmla="*/ 337 h 1138"/>
                <a:gd name="T74" fmla="*/ 1500 w 2192"/>
                <a:gd name="T75" fmla="*/ 390 h 1138"/>
                <a:gd name="T76" fmla="*/ 1516 w 2192"/>
                <a:gd name="T77" fmla="*/ 436 h 1138"/>
                <a:gd name="T78" fmla="*/ 1524 w 2192"/>
                <a:gd name="T79" fmla="*/ 489 h 1138"/>
                <a:gd name="T80" fmla="*/ 1540 w 2192"/>
                <a:gd name="T81" fmla="*/ 535 h 1138"/>
                <a:gd name="T82" fmla="*/ 1556 w 2192"/>
                <a:gd name="T83" fmla="*/ 581 h 1138"/>
                <a:gd name="T84" fmla="*/ 1572 w 2192"/>
                <a:gd name="T85" fmla="*/ 634 h 1138"/>
                <a:gd name="T86" fmla="*/ 1595 w 2192"/>
                <a:gd name="T87" fmla="*/ 680 h 1138"/>
                <a:gd name="T88" fmla="*/ 1627 w 2192"/>
                <a:gd name="T89" fmla="*/ 726 h 1138"/>
                <a:gd name="T90" fmla="*/ 1659 w 2192"/>
                <a:gd name="T91" fmla="*/ 772 h 1138"/>
                <a:gd name="T92" fmla="*/ 1699 w 2192"/>
                <a:gd name="T93" fmla="*/ 819 h 1138"/>
                <a:gd name="T94" fmla="*/ 1755 w 2192"/>
                <a:gd name="T95" fmla="*/ 871 h 1138"/>
                <a:gd name="T96" fmla="*/ 1811 w 2192"/>
                <a:gd name="T97" fmla="*/ 924 h 1138"/>
                <a:gd name="T98" fmla="*/ 1859 w 2192"/>
                <a:gd name="T99" fmla="*/ 977 h 1138"/>
                <a:gd name="T100" fmla="*/ 1915 w 2192"/>
                <a:gd name="T101" fmla="*/ 1023 h 1138"/>
                <a:gd name="T102" fmla="*/ 1978 w 2192"/>
                <a:gd name="T103" fmla="*/ 1070 h 1138"/>
                <a:gd name="T104" fmla="*/ 2093 w 2192"/>
                <a:gd name="T105" fmla="*/ 1126 h 11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192"/>
                <a:gd name="T160" fmla="*/ 0 h 1138"/>
                <a:gd name="T161" fmla="*/ 2192 w 2192"/>
                <a:gd name="T162" fmla="*/ 1138 h 113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192" h="1138">
                  <a:moveTo>
                    <a:pt x="0" y="1136"/>
                  </a:moveTo>
                  <a:lnTo>
                    <a:pt x="24" y="1136"/>
                  </a:lnTo>
                  <a:lnTo>
                    <a:pt x="40" y="1136"/>
                  </a:lnTo>
                  <a:lnTo>
                    <a:pt x="64" y="1129"/>
                  </a:lnTo>
                  <a:lnTo>
                    <a:pt x="80" y="1129"/>
                  </a:lnTo>
                  <a:lnTo>
                    <a:pt x="104" y="1129"/>
                  </a:lnTo>
                  <a:lnTo>
                    <a:pt x="120" y="1129"/>
                  </a:lnTo>
                  <a:lnTo>
                    <a:pt x="143" y="1122"/>
                  </a:lnTo>
                  <a:lnTo>
                    <a:pt x="159" y="1122"/>
                  </a:lnTo>
                  <a:lnTo>
                    <a:pt x="183" y="1116"/>
                  </a:lnTo>
                  <a:lnTo>
                    <a:pt x="199" y="1116"/>
                  </a:lnTo>
                  <a:lnTo>
                    <a:pt x="223" y="1109"/>
                  </a:lnTo>
                  <a:lnTo>
                    <a:pt x="247" y="1109"/>
                  </a:lnTo>
                  <a:lnTo>
                    <a:pt x="263" y="1103"/>
                  </a:lnTo>
                  <a:lnTo>
                    <a:pt x="287" y="1103"/>
                  </a:lnTo>
                  <a:lnTo>
                    <a:pt x="303" y="1096"/>
                  </a:lnTo>
                  <a:lnTo>
                    <a:pt x="327" y="1089"/>
                  </a:lnTo>
                  <a:lnTo>
                    <a:pt x="343" y="1083"/>
                  </a:lnTo>
                  <a:lnTo>
                    <a:pt x="367" y="1083"/>
                  </a:lnTo>
                  <a:lnTo>
                    <a:pt x="383" y="1076"/>
                  </a:lnTo>
                  <a:lnTo>
                    <a:pt x="407" y="1070"/>
                  </a:lnTo>
                  <a:lnTo>
                    <a:pt x="423" y="1063"/>
                  </a:lnTo>
                  <a:lnTo>
                    <a:pt x="447" y="1056"/>
                  </a:lnTo>
                  <a:lnTo>
                    <a:pt x="463" y="1050"/>
                  </a:lnTo>
                  <a:lnTo>
                    <a:pt x="487" y="1043"/>
                  </a:lnTo>
                  <a:lnTo>
                    <a:pt x="502" y="1037"/>
                  </a:lnTo>
                  <a:lnTo>
                    <a:pt x="518" y="1030"/>
                  </a:lnTo>
                  <a:lnTo>
                    <a:pt x="542" y="1023"/>
                  </a:lnTo>
                  <a:lnTo>
                    <a:pt x="558" y="1017"/>
                  </a:lnTo>
                  <a:lnTo>
                    <a:pt x="574" y="1004"/>
                  </a:lnTo>
                  <a:lnTo>
                    <a:pt x="598" y="997"/>
                  </a:lnTo>
                  <a:lnTo>
                    <a:pt x="614" y="990"/>
                  </a:lnTo>
                  <a:lnTo>
                    <a:pt x="630" y="977"/>
                  </a:lnTo>
                  <a:lnTo>
                    <a:pt x="646" y="971"/>
                  </a:lnTo>
                  <a:lnTo>
                    <a:pt x="670" y="964"/>
                  </a:lnTo>
                  <a:lnTo>
                    <a:pt x="686" y="951"/>
                  </a:lnTo>
                  <a:lnTo>
                    <a:pt x="702" y="944"/>
                  </a:lnTo>
                  <a:lnTo>
                    <a:pt x="718" y="931"/>
                  </a:lnTo>
                  <a:lnTo>
                    <a:pt x="734" y="918"/>
                  </a:lnTo>
                  <a:lnTo>
                    <a:pt x="750" y="911"/>
                  </a:lnTo>
                  <a:lnTo>
                    <a:pt x="766" y="898"/>
                  </a:lnTo>
                  <a:lnTo>
                    <a:pt x="782" y="885"/>
                  </a:lnTo>
                  <a:lnTo>
                    <a:pt x="798" y="878"/>
                  </a:lnTo>
                  <a:lnTo>
                    <a:pt x="814" y="865"/>
                  </a:lnTo>
                  <a:lnTo>
                    <a:pt x="822" y="852"/>
                  </a:lnTo>
                  <a:lnTo>
                    <a:pt x="838" y="838"/>
                  </a:lnTo>
                  <a:lnTo>
                    <a:pt x="854" y="825"/>
                  </a:lnTo>
                  <a:lnTo>
                    <a:pt x="861" y="812"/>
                  </a:lnTo>
                  <a:lnTo>
                    <a:pt x="877" y="799"/>
                  </a:lnTo>
                  <a:lnTo>
                    <a:pt x="885" y="786"/>
                  </a:lnTo>
                  <a:lnTo>
                    <a:pt x="901" y="772"/>
                  </a:lnTo>
                  <a:lnTo>
                    <a:pt x="917" y="753"/>
                  </a:lnTo>
                  <a:lnTo>
                    <a:pt x="925" y="739"/>
                  </a:lnTo>
                  <a:lnTo>
                    <a:pt x="941" y="720"/>
                  </a:lnTo>
                  <a:lnTo>
                    <a:pt x="949" y="700"/>
                  </a:lnTo>
                  <a:lnTo>
                    <a:pt x="965" y="680"/>
                  </a:lnTo>
                  <a:lnTo>
                    <a:pt x="973" y="654"/>
                  </a:lnTo>
                  <a:lnTo>
                    <a:pt x="989" y="634"/>
                  </a:lnTo>
                  <a:lnTo>
                    <a:pt x="1005" y="607"/>
                  </a:lnTo>
                  <a:lnTo>
                    <a:pt x="1013" y="588"/>
                  </a:lnTo>
                  <a:lnTo>
                    <a:pt x="1029" y="561"/>
                  </a:lnTo>
                  <a:lnTo>
                    <a:pt x="1037" y="535"/>
                  </a:lnTo>
                  <a:lnTo>
                    <a:pt x="1053" y="508"/>
                  </a:lnTo>
                  <a:lnTo>
                    <a:pt x="1069" y="489"/>
                  </a:lnTo>
                  <a:lnTo>
                    <a:pt x="1077" y="462"/>
                  </a:lnTo>
                  <a:lnTo>
                    <a:pt x="1093" y="436"/>
                  </a:lnTo>
                  <a:lnTo>
                    <a:pt x="1101" y="409"/>
                  </a:lnTo>
                  <a:lnTo>
                    <a:pt x="1117" y="383"/>
                  </a:lnTo>
                  <a:lnTo>
                    <a:pt x="1133" y="357"/>
                  </a:lnTo>
                  <a:lnTo>
                    <a:pt x="1141" y="330"/>
                  </a:lnTo>
                  <a:lnTo>
                    <a:pt x="1157" y="304"/>
                  </a:lnTo>
                  <a:lnTo>
                    <a:pt x="1165" y="284"/>
                  </a:lnTo>
                  <a:lnTo>
                    <a:pt x="1181" y="257"/>
                  </a:lnTo>
                  <a:lnTo>
                    <a:pt x="1189" y="231"/>
                  </a:lnTo>
                  <a:lnTo>
                    <a:pt x="1205" y="211"/>
                  </a:lnTo>
                  <a:lnTo>
                    <a:pt x="1213" y="191"/>
                  </a:lnTo>
                  <a:lnTo>
                    <a:pt x="1228" y="165"/>
                  </a:lnTo>
                  <a:lnTo>
                    <a:pt x="1236" y="145"/>
                  </a:lnTo>
                  <a:lnTo>
                    <a:pt x="1252" y="125"/>
                  </a:lnTo>
                  <a:lnTo>
                    <a:pt x="1260" y="106"/>
                  </a:lnTo>
                  <a:lnTo>
                    <a:pt x="1268" y="92"/>
                  </a:lnTo>
                  <a:lnTo>
                    <a:pt x="1284" y="73"/>
                  </a:lnTo>
                  <a:lnTo>
                    <a:pt x="1292" y="59"/>
                  </a:lnTo>
                  <a:lnTo>
                    <a:pt x="1300" y="46"/>
                  </a:lnTo>
                  <a:lnTo>
                    <a:pt x="1316" y="33"/>
                  </a:lnTo>
                  <a:lnTo>
                    <a:pt x="1332" y="13"/>
                  </a:lnTo>
                  <a:lnTo>
                    <a:pt x="1348" y="0"/>
                  </a:lnTo>
                  <a:lnTo>
                    <a:pt x="1364" y="0"/>
                  </a:lnTo>
                  <a:lnTo>
                    <a:pt x="1380" y="0"/>
                  </a:lnTo>
                  <a:lnTo>
                    <a:pt x="1388" y="7"/>
                  </a:lnTo>
                  <a:lnTo>
                    <a:pt x="1388" y="13"/>
                  </a:lnTo>
                  <a:lnTo>
                    <a:pt x="1396" y="20"/>
                  </a:lnTo>
                  <a:lnTo>
                    <a:pt x="1404" y="33"/>
                  </a:lnTo>
                  <a:lnTo>
                    <a:pt x="1412" y="46"/>
                  </a:lnTo>
                  <a:lnTo>
                    <a:pt x="1420" y="66"/>
                  </a:lnTo>
                  <a:lnTo>
                    <a:pt x="1428" y="79"/>
                  </a:lnTo>
                  <a:lnTo>
                    <a:pt x="1436" y="99"/>
                  </a:lnTo>
                  <a:lnTo>
                    <a:pt x="1436" y="119"/>
                  </a:lnTo>
                  <a:lnTo>
                    <a:pt x="1444" y="132"/>
                  </a:lnTo>
                  <a:lnTo>
                    <a:pt x="1452" y="152"/>
                  </a:lnTo>
                  <a:lnTo>
                    <a:pt x="1452" y="172"/>
                  </a:lnTo>
                  <a:lnTo>
                    <a:pt x="1460" y="185"/>
                  </a:lnTo>
                  <a:lnTo>
                    <a:pt x="1460" y="205"/>
                  </a:lnTo>
                  <a:lnTo>
                    <a:pt x="1468" y="218"/>
                  </a:lnTo>
                  <a:lnTo>
                    <a:pt x="1468" y="238"/>
                  </a:lnTo>
                  <a:lnTo>
                    <a:pt x="1476" y="251"/>
                  </a:lnTo>
                  <a:lnTo>
                    <a:pt x="1476" y="271"/>
                  </a:lnTo>
                  <a:lnTo>
                    <a:pt x="1484" y="291"/>
                  </a:lnTo>
                  <a:lnTo>
                    <a:pt x="1484" y="304"/>
                  </a:lnTo>
                  <a:lnTo>
                    <a:pt x="1492" y="324"/>
                  </a:lnTo>
                  <a:lnTo>
                    <a:pt x="1492" y="337"/>
                  </a:lnTo>
                  <a:lnTo>
                    <a:pt x="1492" y="357"/>
                  </a:lnTo>
                  <a:lnTo>
                    <a:pt x="1500" y="370"/>
                  </a:lnTo>
                  <a:lnTo>
                    <a:pt x="1500" y="390"/>
                  </a:lnTo>
                  <a:lnTo>
                    <a:pt x="1508" y="403"/>
                  </a:lnTo>
                  <a:lnTo>
                    <a:pt x="1508" y="423"/>
                  </a:lnTo>
                  <a:lnTo>
                    <a:pt x="1516" y="436"/>
                  </a:lnTo>
                  <a:lnTo>
                    <a:pt x="1516" y="456"/>
                  </a:lnTo>
                  <a:lnTo>
                    <a:pt x="1516" y="469"/>
                  </a:lnTo>
                  <a:lnTo>
                    <a:pt x="1524" y="489"/>
                  </a:lnTo>
                  <a:lnTo>
                    <a:pt x="1524" y="502"/>
                  </a:lnTo>
                  <a:lnTo>
                    <a:pt x="1532" y="522"/>
                  </a:lnTo>
                  <a:lnTo>
                    <a:pt x="1540" y="535"/>
                  </a:lnTo>
                  <a:lnTo>
                    <a:pt x="1540" y="548"/>
                  </a:lnTo>
                  <a:lnTo>
                    <a:pt x="1548" y="568"/>
                  </a:lnTo>
                  <a:lnTo>
                    <a:pt x="1556" y="581"/>
                  </a:lnTo>
                  <a:lnTo>
                    <a:pt x="1556" y="601"/>
                  </a:lnTo>
                  <a:lnTo>
                    <a:pt x="1564" y="614"/>
                  </a:lnTo>
                  <a:lnTo>
                    <a:pt x="1572" y="634"/>
                  </a:lnTo>
                  <a:lnTo>
                    <a:pt x="1580" y="647"/>
                  </a:lnTo>
                  <a:lnTo>
                    <a:pt x="1587" y="660"/>
                  </a:lnTo>
                  <a:lnTo>
                    <a:pt x="1595" y="680"/>
                  </a:lnTo>
                  <a:lnTo>
                    <a:pt x="1603" y="693"/>
                  </a:lnTo>
                  <a:lnTo>
                    <a:pt x="1611" y="706"/>
                  </a:lnTo>
                  <a:lnTo>
                    <a:pt x="1627" y="726"/>
                  </a:lnTo>
                  <a:lnTo>
                    <a:pt x="1635" y="739"/>
                  </a:lnTo>
                  <a:lnTo>
                    <a:pt x="1643" y="753"/>
                  </a:lnTo>
                  <a:lnTo>
                    <a:pt x="1659" y="772"/>
                  </a:lnTo>
                  <a:lnTo>
                    <a:pt x="1675" y="786"/>
                  </a:lnTo>
                  <a:lnTo>
                    <a:pt x="1683" y="799"/>
                  </a:lnTo>
                  <a:lnTo>
                    <a:pt x="1699" y="819"/>
                  </a:lnTo>
                  <a:lnTo>
                    <a:pt x="1715" y="832"/>
                  </a:lnTo>
                  <a:lnTo>
                    <a:pt x="1731" y="852"/>
                  </a:lnTo>
                  <a:lnTo>
                    <a:pt x="1755" y="871"/>
                  </a:lnTo>
                  <a:lnTo>
                    <a:pt x="1771" y="885"/>
                  </a:lnTo>
                  <a:lnTo>
                    <a:pt x="1787" y="905"/>
                  </a:lnTo>
                  <a:lnTo>
                    <a:pt x="1811" y="924"/>
                  </a:lnTo>
                  <a:lnTo>
                    <a:pt x="1827" y="938"/>
                  </a:lnTo>
                  <a:lnTo>
                    <a:pt x="1843" y="957"/>
                  </a:lnTo>
                  <a:lnTo>
                    <a:pt x="1859" y="977"/>
                  </a:lnTo>
                  <a:lnTo>
                    <a:pt x="1883" y="990"/>
                  </a:lnTo>
                  <a:lnTo>
                    <a:pt x="1899" y="1010"/>
                  </a:lnTo>
                  <a:lnTo>
                    <a:pt x="1915" y="1023"/>
                  </a:lnTo>
                  <a:lnTo>
                    <a:pt x="1939" y="1037"/>
                  </a:lnTo>
                  <a:lnTo>
                    <a:pt x="1954" y="1056"/>
                  </a:lnTo>
                  <a:lnTo>
                    <a:pt x="1978" y="1070"/>
                  </a:lnTo>
                  <a:lnTo>
                    <a:pt x="1994" y="1083"/>
                  </a:lnTo>
                  <a:lnTo>
                    <a:pt x="2018" y="1096"/>
                  </a:lnTo>
                  <a:lnTo>
                    <a:pt x="2093" y="1126"/>
                  </a:lnTo>
                  <a:lnTo>
                    <a:pt x="2192" y="1138"/>
                  </a:lnTo>
                </a:path>
              </a:pathLst>
            </a:custGeom>
            <a:noFill/>
            <a:ln w="50800">
              <a:solidFill>
                <a:srgbClr val="00CC00"/>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56689" name="Rectangle 12"/>
            <p:cNvSpPr>
              <a:spLocks noChangeArrowheads="1"/>
            </p:cNvSpPr>
            <p:nvPr/>
          </p:nvSpPr>
          <p:spPr bwMode="auto">
            <a:xfrm>
              <a:off x="2492" y="624"/>
              <a:ext cx="200" cy="179"/>
            </a:xfrm>
            <a:prstGeom prst="rect">
              <a:avLst/>
            </a:prstGeom>
            <a:noFill/>
            <a:ln w="12700">
              <a:noFill/>
              <a:miter lim="800000"/>
              <a:headEnd/>
              <a:tailEnd/>
            </a:ln>
          </p:spPr>
          <p:txBody>
            <a:bodyPr wrap="none" lIns="63500" tIns="25400" rIns="63500" bIns="25400">
              <a:spAutoFit/>
            </a:bodyPr>
            <a:lstStyle/>
            <a:p>
              <a:pPr algn="ctr" eaLnBrk="0" fontAlgn="base" hangingPunct="0">
                <a:lnSpc>
                  <a:spcPct val="85000"/>
                </a:lnSpc>
                <a:spcBef>
                  <a:spcPct val="0"/>
                </a:spcBef>
                <a:spcAft>
                  <a:spcPct val="0"/>
                </a:spcAft>
              </a:pPr>
              <a:r>
                <a:rPr lang="en-US" b="1">
                  <a:solidFill>
                    <a:srgbClr val="00CC00"/>
                  </a:solidFill>
                  <a:cs typeface="Arial" pitchFamily="34" charset="0"/>
                </a:rPr>
                <a:t>M</a:t>
              </a:r>
            </a:p>
          </p:txBody>
        </p:sp>
      </p:grpSp>
      <p:grpSp>
        <p:nvGrpSpPr>
          <p:cNvPr id="4" name="Group 21"/>
          <p:cNvGrpSpPr>
            <a:grpSpLocks/>
          </p:cNvGrpSpPr>
          <p:nvPr/>
        </p:nvGrpSpPr>
        <p:grpSpPr bwMode="auto">
          <a:xfrm>
            <a:off x="2259013" y="990600"/>
            <a:ext cx="3951287" cy="2227263"/>
            <a:chOff x="1423" y="624"/>
            <a:chExt cx="2489" cy="1403"/>
          </a:xfrm>
        </p:grpSpPr>
        <p:sp>
          <p:nvSpPr>
            <p:cNvPr id="156686" name="Freeform 14"/>
            <p:cNvSpPr>
              <a:spLocks/>
            </p:cNvSpPr>
            <p:nvPr/>
          </p:nvSpPr>
          <p:spPr bwMode="auto">
            <a:xfrm>
              <a:off x="1423" y="947"/>
              <a:ext cx="2489" cy="1080"/>
            </a:xfrm>
            <a:custGeom>
              <a:avLst/>
              <a:gdLst>
                <a:gd name="T0" fmla="*/ 48 w 2489"/>
                <a:gd name="T1" fmla="*/ 1080 h 1080"/>
                <a:gd name="T2" fmla="*/ 112 w 2489"/>
                <a:gd name="T3" fmla="*/ 1080 h 1080"/>
                <a:gd name="T4" fmla="*/ 176 w 2489"/>
                <a:gd name="T5" fmla="*/ 1080 h 1080"/>
                <a:gd name="T6" fmla="*/ 240 w 2489"/>
                <a:gd name="T7" fmla="*/ 1075 h 1080"/>
                <a:gd name="T8" fmla="*/ 303 w 2489"/>
                <a:gd name="T9" fmla="*/ 1068 h 1080"/>
                <a:gd name="T10" fmla="*/ 367 w 2489"/>
                <a:gd name="T11" fmla="*/ 1062 h 1080"/>
                <a:gd name="T12" fmla="*/ 431 w 2489"/>
                <a:gd name="T13" fmla="*/ 1050 h 1080"/>
                <a:gd name="T14" fmla="*/ 487 w 2489"/>
                <a:gd name="T15" fmla="*/ 1031 h 1080"/>
                <a:gd name="T16" fmla="*/ 551 w 2489"/>
                <a:gd name="T17" fmla="*/ 1019 h 1080"/>
                <a:gd name="T18" fmla="*/ 607 w 2489"/>
                <a:gd name="T19" fmla="*/ 995 h 1080"/>
                <a:gd name="T20" fmla="*/ 662 w 2489"/>
                <a:gd name="T21" fmla="*/ 976 h 1080"/>
                <a:gd name="T22" fmla="*/ 718 w 2489"/>
                <a:gd name="T23" fmla="*/ 952 h 1080"/>
                <a:gd name="T24" fmla="*/ 774 w 2489"/>
                <a:gd name="T25" fmla="*/ 927 h 1080"/>
                <a:gd name="T26" fmla="*/ 830 w 2489"/>
                <a:gd name="T27" fmla="*/ 903 h 1080"/>
                <a:gd name="T28" fmla="*/ 886 w 2489"/>
                <a:gd name="T29" fmla="*/ 872 h 1080"/>
                <a:gd name="T30" fmla="*/ 942 w 2489"/>
                <a:gd name="T31" fmla="*/ 841 h 1080"/>
                <a:gd name="T32" fmla="*/ 997 w 2489"/>
                <a:gd name="T33" fmla="*/ 804 h 1080"/>
                <a:gd name="T34" fmla="*/ 1045 w 2489"/>
                <a:gd name="T35" fmla="*/ 749 h 1080"/>
                <a:gd name="T36" fmla="*/ 1101 w 2489"/>
                <a:gd name="T37" fmla="*/ 688 h 1080"/>
                <a:gd name="T38" fmla="*/ 1133 w 2489"/>
                <a:gd name="T39" fmla="*/ 639 h 1080"/>
                <a:gd name="T40" fmla="*/ 1157 w 2489"/>
                <a:gd name="T41" fmla="*/ 602 h 1080"/>
                <a:gd name="T42" fmla="*/ 1181 w 2489"/>
                <a:gd name="T43" fmla="*/ 565 h 1080"/>
                <a:gd name="T44" fmla="*/ 1197 w 2489"/>
                <a:gd name="T45" fmla="*/ 522 h 1080"/>
                <a:gd name="T46" fmla="*/ 1221 w 2489"/>
                <a:gd name="T47" fmla="*/ 479 h 1080"/>
                <a:gd name="T48" fmla="*/ 1245 w 2489"/>
                <a:gd name="T49" fmla="*/ 443 h 1080"/>
                <a:gd name="T50" fmla="*/ 1261 w 2489"/>
                <a:gd name="T51" fmla="*/ 399 h 1080"/>
                <a:gd name="T52" fmla="*/ 1285 w 2489"/>
                <a:gd name="T53" fmla="*/ 356 h 1080"/>
                <a:gd name="T54" fmla="*/ 1301 w 2489"/>
                <a:gd name="T55" fmla="*/ 320 h 1080"/>
                <a:gd name="T56" fmla="*/ 1317 w 2489"/>
                <a:gd name="T57" fmla="*/ 276 h 1080"/>
                <a:gd name="T58" fmla="*/ 1333 w 2489"/>
                <a:gd name="T59" fmla="*/ 240 h 1080"/>
                <a:gd name="T60" fmla="*/ 1356 w 2489"/>
                <a:gd name="T61" fmla="*/ 203 h 1080"/>
                <a:gd name="T62" fmla="*/ 1380 w 2489"/>
                <a:gd name="T63" fmla="*/ 148 h 1080"/>
                <a:gd name="T64" fmla="*/ 1412 w 2489"/>
                <a:gd name="T65" fmla="*/ 92 h 1080"/>
                <a:gd name="T66" fmla="*/ 1444 w 2489"/>
                <a:gd name="T67" fmla="*/ 43 h 1080"/>
                <a:gd name="T68" fmla="*/ 1500 w 2489"/>
                <a:gd name="T69" fmla="*/ 0 h 1080"/>
                <a:gd name="T70" fmla="*/ 1532 w 2489"/>
                <a:gd name="T71" fmla="*/ 12 h 1080"/>
                <a:gd name="T72" fmla="*/ 1564 w 2489"/>
                <a:gd name="T73" fmla="*/ 43 h 1080"/>
                <a:gd name="T74" fmla="*/ 1596 w 2489"/>
                <a:gd name="T75" fmla="*/ 104 h 1080"/>
                <a:gd name="T76" fmla="*/ 1620 w 2489"/>
                <a:gd name="T77" fmla="*/ 172 h 1080"/>
                <a:gd name="T78" fmla="*/ 1652 w 2489"/>
                <a:gd name="T79" fmla="*/ 240 h 1080"/>
                <a:gd name="T80" fmla="*/ 1676 w 2489"/>
                <a:gd name="T81" fmla="*/ 313 h 1080"/>
                <a:gd name="T82" fmla="*/ 1700 w 2489"/>
                <a:gd name="T83" fmla="*/ 387 h 1080"/>
                <a:gd name="T84" fmla="*/ 1723 w 2489"/>
                <a:gd name="T85" fmla="*/ 460 h 1080"/>
                <a:gd name="T86" fmla="*/ 1747 w 2489"/>
                <a:gd name="T87" fmla="*/ 535 h 1080"/>
                <a:gd name="T88" fmla="*/ 1771 w 2489"/>
                <a:gd name="T89" fmla="*/ 608 h 1080"/>
                <a:gd name="T90" fmla="*/ 1803 w 2489"/>
                <a:gd name="T91" fmla="*/ 675 h 1080"/>
                <a:gd name="T92" fmla="*/ 1835 w 2489"/>
                <a:gd name="T93" fmla="*/ 743 h 1080"/>
                <a:gd name="T94" fmla="*/ 1875 w 2489"/>
                <a:gd name="T95" fmla="*/ 804 h 1080"/>
                <a:gd name="T96" fmla="*/ 1915 w 2489"/>
                <a:gd name="T97" fmla="*/ 866 h 1080"/>
                <a:gd name="T98" fmla="*/ 1963 w 2489"/>
                <a:gd name="T99" fmla="*/ 921 h 1080"/>
                <a:gd name="T100" fmla="*/ 2019 w 2489"/>
                <a:gd name="T101" fmla="*/ 970 h 1080"/>
                <a:gd name="T102" fmla="*/ 2090 w 2489"/>
                <a:gd name="T103" fmla="*/ 1013 h 1080"/>
                <a:gd name="T104" fmla="*/ 2162 w 2489"/>
                <a:gd name="T105" fmla="*/ 1050 h 1080"/>
                <a:gd name="T106" fmla="*/ 2242 w 2489"/>
                <a:gd name="T107" fmla="*/ 1080 h 1080"/>
                <a:gd name="T108" fmla="*/ 2338 w 2489"/>
                <a:gd name="T109" fmla="*/ 1080 h 1080"/>
                <a:gd name="T110" fmla="*/ 2426 w 2489"/>
                <a:gd name="T111" fmla="*/ 1080 h 108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89"/>
                <a:gd name="T169" fmla="*/ 0 h 1080"/>
                <a:gd name="T170" fmla="*/ 2489 w 2489"/>
                <a:gd name="T171" fmla="*/ 1080 h 108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89" h="1080">
                  <a:moveTo>
                    <a:pt x="0" y="1080"/>
                  </a:moveTo>
                  <a:lnTo>
                    <a:pt x="24" y="1080"/>
                  </a:lnTo>
                  <a:lnTo>
                    <a:pt x="48" y="1080"/>
                  </a:lnTo>
                  <a:lnTo>
                    <a:pt x="72" y="1080"/>
                  </a:lnTo>
                  <a:lnTo>
                    <a:pt x="88" y="1080"/>
                  </a:lnTo>
                  <a:lnTo>
                    <a:pt x="112" y="1080"/>
                  </a:lnTo>
                  <a:lnTo>
                    <a:pt x="136" y="1080"/>
                  </a:lnTo>
                  <a:lnTo>
                    <a:pt x="160" y="1080"/>
                  </a:lnTo>
                  <a:lnTo>
                    <a:pt x="176" y="1080"/>
                  </a:lnTo>
                  <a:lnTo>
                    <a:pt x="200" y="1080"/>
                  </a:lnTo>
                  <a:lnTo>
                    <a:pt x="224" y="1080"/>
                  </a:lnTo>
                  <a:lnTo>
                    <a:pt x="240" y="1075"/>
                  </a:lnTo>
                  <a:lnTo>
                    <a:pt x="263" y="1075"/>
                  </a:lnTo>
                  <a:lnTo>
                    <a:pt x="287" y="1075"/>
                  </a:lnTo>
                  <a:lnTo>
                    <a:pt x="303" y="1068"/>
                  </a:lnTo>
                  <a:lnTo>
                    <a:pt x="327" y="1068"/>
                  </a:lnTo>
                  <a:lnTo>
                    <a:pt x="351" y="1062"/>
                  </a:lnTo>
                  <a:lnTo>
                    <a:pt x="367" y="1062"/>
                  </a:lnTo>
                  <a:lnTo>
                    <a:pt x="391" y="1056"/>
                  </a:lnTo>
                  <a:lnTo>
                    <a:pt x="407" y="1050"/>
                  </a:lnTo>
                  <a:lnTo>
                    <a:pt x="431" y="1050"/>
                  </a:lnTo>
                  <a:lnTo>
                    <a:pt x="447" y="1044"/>
                  </a:lnTo>
                  <a:lnTo>
                    <a:pt x="471" y="1038"/>
                  </a:lnTo>
                  <a:lnTo>
                    <a:pt x="487" y="1031"/>
                  </a:lnTo>
                  <a:lnTo>
                    <a:pt x="511" y="1026"/>
                  </a:lnTo>
                  <a:lnTo>
                    <a:pt x="527" y="1019"/>
                  </a:lnTo>
                  <a:lnTo>
                    <a:pt x="551" y="1019"/>
                  </a:lnTo>
                  <a:lnTo>
                    <a:pt x="567" y="1013"/>
                  </a:lnTo>
                  <a:lnTo>
                    <a:pt x="591" y="1007"/>
                  </a:lnTo>
                  <a:lnTo>
                    <a:pt x="607" y="995"/>
                  </a:lnTo>
                  <a:lnTo>
                    <a:pt x="623" y="988"/>
                  </a:lnTo>
                  <a:lnTo>
                    <a:pt x="646" y="983"/>
                  </a:lnTo>
                  <a:lnTo>
                    <a:pt x="662" y="976"/>
                  </a:lnTo>
                  <a:lnTo>
                    <a:pt x="686" y="970"/>
                  </a:lnTo>
                  <a:lnTo>
                    <a:pt x="702" y="964"/>
                  </a:lnTo>
                  <a:lnTo>
                    <a:pt x="718" y="952"/>
                  </a:lnTo>
                  <a:lnTo>
                    <a:pt x="742" y="946"/>
                  </a:lnTo>
                  <a:lnTo>
                    <a:pt x="758" y="939"/>
                  </a:lnTo>
                  <a:lnTo>
                    <a:pt x="774" y="927"/>
                  </a:lnTo>
                  <a:lnTo>
                    <a:pt x="798" y="921"/>
                  </a:lnTo>
                  <a:lnTo>
                    <a:pt x="814" y="908"/>
                  </a:lnTo>
                  <a:lnTo>
                    <a:pt x="830" y="903"/>
                  </a:lnTo>
                  <a:lnTo>
                    <a:pt x="846" y="891"/>
                  </a:lnTo>
                  <a:lnTo>
                    <a:pt x="870" y="884"/>
                  </a:lnTo>
                  <a:lnTo>
                    <a:pt x="886" y="872"/>
                  </a:lnTo>
                  <a:lnTo>
                    <a:pt x="902" y="860"/>
                  </a:lnTo>
                  <a:lnTo>
                    <a:pt x="918" y="854"/>
                  </a:lnTo>
                  <a:lnTo>
                    <a:pt x="942" y="841"/>
                  </a:lnTo>
                  <a:lnTo>
                    <a:pt x="958" y="828"/>
                  </a:lnTo>
                  <a:lnTo>
                    <a:pt x="974" y="816"/>
                  </a:lnTo>
                  <a:lnTo>
                    <a:pt x="997" y="804"/>
                  </a:lnTo>
                  <a:lnTo>
                    <a:pt x="1013" y="786"/>
                  </a:lnTo>
                  <a:lnTo>
                    <a:pt x="1029" y="767"/>
                  </a:lnTo>
                  <a:lnTo>
                    <a:pt x="1045" y="749"/>
                  </a:lnTo>
                  <a:lnTo>
                    <a:pt x="1069" y="731"/>
                  </a:lnTo>
                  <a:lnTo>
                    <a:pt x="1085" y="706"/>
                  </a:lnTo>
                  <a:lnTo>
                    <a:pt x="1101" y="688"/>
                  </a:lnTo>
                  <a:lnTo>
                    <a:pt x="1117" y="663"/>
                  </a:lnTo>
                  <a:lnTo>
                    <a:pt x="1125" y="651"/>
                  </a:lnTo>
                  <a:lnTo>
                    <a:pt x="1133" y="639"/>
                  </a:lnTo>
                  <a:lnTo>
                    <a:pt x="1141" y="627"/>
                  </a:lnTo>
                  <a:lnTo>
                    <a:pt x="1149" y="614"/>
                  </a:lnTo>
                  <a:lnTo>
                    <a:pt x="1157" y="602"/>
                  </a:lnTo>
                  <a:lnTo>
                    <a:pt x="1165" y="589"/>
                  </a:lnTo>
                  <a:lnTo>
                    <a:pt x="1173" y="577"/>
                  </a:lnTo>
                  <a:lnTo>
                    <a:pt x="1181" y="565"/>
                  </a:lnTo>
                  <a:lnTo>
                    <a:pt x="1189" y="547"/>
                  </a:lnTo>
                  <a:lnTo>
                    <a:pt x="1189" y="535"/>
                  </a:lnTo>
                  <a:lnTo>
                    <a:pt x="1197" y="522"/>
                  </a:lnTo>
                  <a:lnTo>
                    <a:pt x="1205" y="510"/>
                  </a:lnTo>
                  <a:lnTo>
                    <a:pt x="1213" y="497"/>
                  </a:lnTo>
                  <a:lnTo>
                    <a:pt x="1221" y="479"/>
                  </a:lnTo>
                  <a:lnTo>
                    <a:pt x="1229" y="467"/>
                  </a:lnTo>
                  <a:lnTo>
                    <a:pt x="1237" y="455"/>
                  </a:lnTo>
                  <a:lnTo>
                    <a:pt x="1245" y="443"/>
                  </a:lnTo>
                  <a:lnTo>
                    <a:pt x="1245" y="430"/>
                  </a:lnTo>
                  <a:lnTo>
                    <a:pt x="1253" y="412"/>
                  </a:lnTo>
                  <a:lnTo>
                    <a:pt x="1261" y="399"/>
                  </a:lnTo>
                  <a:lnTo>
                    <a:pt x="1269" y="387"/>
                  </a:lnTo>
                  <a:lnTo>
                    <a:pt x="1277" y="375"/>
                  </a:lnTo>
                  <a:lnTo>
                    <a:pt x="1285" y="356"/>
                  </a:lnTo>
                  <a:lnTo>
                    <a:pt x="1285" y="344"/>
                  </a:lnTo>
                  <a:lnTo>
                    <a:pt x="1293" y="332"/>
                  </a:lnTo>
                  <a:lnTo>
                    <a:pt x="1301" y="320"/>
                  </a:lnTo>
                  <a:lnTo>
                    <a:pt x="1309" y="307"/>
                  </a:lnTo>
                  <a:lnTo>
                    <a:pt x="1309" y="295"/>
                  </a:lnTo>
                  <a:lnTo>
                    <a:pt x="1317" y="276"/>
                  </a:lnTo>
                  <a:lnTo>
                    <a:pt x="1325" y="264"/>
                  </a:lnTo>
                  <a:lnTo>
                    <a:pt x="1333" y="252"/>
                  </a:lnTo>
                  <a:lnTo>
                    <a:pt x="1333" y="240"/>
                  </a:lnTo>
                  <a:lnTo>
                    <a:pt x="1341" y="227"/>
                  </a:lnTo>
                  <a:lnTo>
                    <a:pt x="1349" y="215"/>
                  </a:lnTo>
                  <a:lnTo>
                    <a:pt x="1356" y="203"/>
                  </a:lnTo>
                  <a:lnTo>
                    <a:pt x="1356" y="191"/>
                  </a:lnTo>
                  <a:lnTo>
                    <a:pt x="1372" y="172"/>
                  </a:lnTo>
                  <a:lnTo>
                    <a:pt x="1380" y="148"/>
                  </a:lnTo>
                  <a:lnTo>
                    <a:pt x="1396" y="129"/>
                  </a:lnTo>
                  <a:lnTo>
                    <a:pt x="1404" y="104"/>
                  </a:lnTo>
                  <a:lnTo>
                    <a:pt x="1412" y="92"/>
                  </a:lnTo>
                  <a:lnTo>
                    <a:pt x="1428" y="73"/>
                  </a:lnTo>
                  <a:lnTo>
                    <a:pt x="1436" y="56"/>
                  </a:lnTo>
                  <a:lnTo>
                    <a:pt x="1444" y="43"/>
                  </a:lnTo>
                  <a:lnTo>
                    <a:pt x="1460" y="31"/>
                  </a:lnTo>
                  <a:lnTo>
                    <a:pt x="1476" y="12"/>
                  </a:lnTo>
                  <a:lnTo>
                    <a:pt x="1500" y="0"/>
                  </a:lnTo>
                  <a:lnTo>
                    <a:pt x="1516" y="7"/>
                  </a:lnTo>
                  <a:lnTo>
                    <a:pt x="1524" y="7"/>
                  </a:lnTo>
                  <a:lnTo>
                    <a:pt x="1532" y="12"/>
                  </a:lnTo>
                  <a:lnTo>
                    <a:pt x="1540" y="19"/>
                  </a:lnTo>
                  <a:lnTo>
                    <a:pt x="1556" y="31"/>
                  </a:lnTo>
                  <a:lnTo>
                    <a:pt x="1564" y="43"/>
                  </a:lnTo>
                  <a:lnTo>
                    <a:pt x="1572" y="61"/>
                  </a:lnTo>
                  <a:lnTo>
                    <a:pt x="1580" y="80"/>
                  </a:lnTo>
                  <a:lnTo>
                    <a:pt x="1596" y="104"/>
                  </a:lnTo>
                  <a:lnTo>
                    <a:pt x="1604" y="129"/>
                  </a:lnTo>
                  <a:lnTo>
                    <a:pt x="1612" y="148"/>
                  </a:lnTo>
                  <a:lnTo>
                    <a:pt x="1620" y="172"/>
                  </a:lnTo>
                  <a:lnTo>
                    <a:pt x="1628" y="196"/>
                  </a:lnTo>
                  <a:lnTo>
                    <a:pt x="1636" y="221"/>
                  </a:lnTo>
                  <a:lnTo>
                    <a:pt x="1652" y="240"/>
                  </a:lnTo>
                  <a:lnTo>
                    <a:pt x="1660" y="264"/>
                  </a:lnTo>
                  <a:lnTo>
                    <a:pt x="1668" y="289"/>
                  </a:lnTo>
                  <a:lnTo>
                    <a:pt x="1676" y="313"/>
                  </a:lnTo>
                  <a:lnTo>
                    <a:pt x="1684" y="338"/>
                  </a:lnTo>
                  <a:lnTo>
                    <a:pt x="1692" y="363"/>
                  </a:lnTo>
                  <a:lnTo>
                    <a:pt x="1700" y="387"/>
                  </a:lnTo>
                  <a:lnTo>
                    <a:pt x="1708" y="412"/>
                  </a:lnTo>
                  <a:lnTo>
                    <a:pt x="1715" y="436"/>
                  </a:lnTo>
                  <a:lnTo>
                    <a:pt x="1723" y="460"/>
                  </a:lnTo>
                  <a:lnTo>
                    <a:pt x="1731" y="485"/>
                  </a:lnTo>
                  <a:lnTo>
                    <a:pt x="1739" y="510"/>
                  </a:lnTo>
                  <a:lnTo>
                    <a:pt x="1747" y="535"/>
                  </a:lnTo>
                  <a:lnTo>
                    <a:pt x="1755" y="559"/>
                  </a:lnTo>
                  <a:lnTo>
                    <a:pt x="1763" y="583"/>
                  </a:lnTo>
                  <a:lnTo>
                    <a:pt x="1771" y="608"/>
                  </a:lnTo>
                  <a:lnTo>
                    <a:pt x="1779" y="627"/>
                  </a:lnTo>
                  <a:lnTo>
                    <a:pt x="1795" y="651"/>
                  </a:lnTo>
                  <a:lnTo>
                    <a:pt x="1803" y="675"/>
                  </a:lnTo>
                  <a:lnTo>
                    <a:pt x="1811" y="700"/>
                  </a:lnTo>
                  <a:lnTo>
                    <a:pt x="1827" y="719"/>
                  </a:lnTo>
                  <a:lnTo>
                    <a:pt x="1835" y="743"/>
                  </a:lnTo>
                  <a:lnTo>
                    <a:pt x="1851" y="761"/>
                  </a:lnTo>
                  <a:lnTo>
                    <a:pt x="1859" y="786"/>
                  </a:lnTo>
                  <a:lnTo>
                    <a:pt x="1875" y="804"/>
                  </a:lnTo>
                  <a:lnTo>
                    <a:pt x="1891" y="828"/>
                  </a:lnTo>
                  <a:lnTo>
                    <a:pt x="1899" y="847"/>
                  </a:lnTo>
                  <a:lnTo>
                    <a:pt x="1915" y="866"/>
                  </a:lnTo>
                  <a:lnTo>
                    <a:pt x="1931" y="884"/>
                  </a:lnTo>
                  <a:lnTo>
                    <a:pt x="1947" y="903"/>
                  </a:lnTo>
                  <a:lnTo>
                    <a:pt x="1963" y="921"/>
                  </a:lnTo>
                  <a:lnTo>
                    <a:pt x="1987" y="939"/>
                  </a:lnTo>
                  <a:lnTo>
                    <a:pt x="2003" y="958"/>
                  </a:lnTo>
                  <a:lnTo>
                    <a:pt x="2019" y="970"/>
                  </a:lnTo>
                  <a:lnTo>
                    <a:pt x="2043" y="988"/>
                  </a:lnTo>
                  <a:lnTo>
                    <a:pt x="2067" y="1000"/>
                  </a:lnTo>
                  <a:lnTo>
                    <a:pt x="2090" y="1013"/>
                  </a:lnTo>
                  <a:lnTo>
                    <a:pt x="2106" y="1026"/>
                  </a:lnTo>
                  <a:lnTo>
                    <a:pt x="2130" y="1044"/>
                  </a:lnTo>
                  <a:lnTo>
                    <a:pt x="2162" y="1050"/>
                  </a:lnTo>
                  <a:lnTo>
                    <a:pt x="2186" y="1062"/>
                  </a:lnTo>
                  <a:lnTo>
                    <a:pt x="2218" y="1075"/>
                  </a:lnTo>
                  <a:lnTo>
                    <a:pt x="2242" y="1080"/>
                  </a:lnTo>
                  <a:lnTo>
                    <a:pt x="2274" y="1080"/>
                  </a:lnTo>
                  <a:lnTo>
                    <a:pt x="2306" y="1080"/>
                  </a:lnTo>
                  <a:lnTo>
                    <a:pt x="2338" y="1080"/>
                  </a:lnTo>
                  <a:lnTo>
                    <a:pt x="2370" y="1080"/>
                  </a:lnTo>
                  <a:lnTo>
                    <a:pt x="2394" y="1080"/>
                  </a:lnTo>
                  <a:lnTo>
                    <a:pt x="2426" y="1080"/>
                  </a:lnTo>
                  <a:lnTo>
                    <a:pt x="2457" y="1080"/>
                  </a:lnTo>
                  <a:lnTo>
                    <a:pt x="2489" y="1080"/>
                  </a:lnTo>
                </a:path>
              </a:pathLst>
            </a:custGeom>
            <a:noFill/>
            <a:ln w="50800">
              <a:solidFill>
                <a:srgbClr val="FF0000"/>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56687" name="Rectangle 15"/>
            <p:cNvSpPr>
              <a:spLocks noChangeArrowheads="1"/>
            </p:cNvSpPr>
            <p:nvPr/>
          </p:nvSpPr>
          <p:spPr bwMode="auto">
            <a:xfrm>
              <a:off x="2860" y="624"/>
              <a:ext cx="168" cy="179"/>
            </a:xfrm>
            <a:prstGeom prst="rect">
              <a:avLst/>
            </a:prstGeom>
            <a:noFill/>
            <a:ln w="12700">
              <a:noFill/>
              <a:miter lim="800000"/>
              <a:headEnd/>
              <a:tailEnd/>
            </a:ln>
          </p:spPr>
          <p:txBody>
            <a:bodyPr wrap="none" lIns="63500" tIns="25400" rIns="63500" bIns="25400">
              <a:spAutoFit/>
            </a:bodyPr>
            <a:lstStyle/>
            <a:p>
              <a:pPr algn="ctr" eaLnBrk="0" fontAlgn="base" hangingPunct="0">
                <a:lnSpc>
                  <a:spcPct val="85000"/>
                </a:lnSpc>
                <a:spcBef>
                  <a:spcPct val="0"/>
                </a:spcBef>
                <a:spcAft>
                  <a:spcPct val="0"/>
                </a:spcAft>
              </a:pPr>
              <a:r>
                <a:rPr lang="en-US" b="1">
                  <a:solidFill>
                    <a:srgbClr val="FF0000"/>
                  </a:solidFill>
                  <a:cs typeface="Arial" pitchFamily="34" charset="0"/>
                </a:rPr>
                <a:t>L</a:t>
              </a:r>
            </a:p>
          </p:txBody>
        </p:sp>
      </p:grpSp>
      <p:sp>
        <p:nvSpPr>
          <p:cNvPr id="156682" name="Rectangle 16"/>
          <p:cNvSpPr>
            <a:spLocks noChangeArrowheads="1"/>
          </p:cNvSpPr>
          <p:nvPr/>
        </p:nvSpPr>
        <p:spPr bwMode="auto">
          <a:xfrm>
            <a:off x="6584950" y="3103563"/>
            <a:ext cx="1409700" cy="284162"/>
          </a:xfrm>
          <a:prstGeom prst="rect">
            <a:avLst/>
          </a:prstGeom>
          <a:noFill/>
          <a:ln w="12700">
            <a:noFill/>
            <a:miter lim="800000"/>
            <a:headEnd/>
            <a:tailEnd/>
          </a:ln>
        </p:spPr>
        <p:txBody>
          <a:bodyPr wrap="none" lIns="63500" tIns="25400" rIns="63500" bIns="25400">
            <a:spAutoFit/>
          </a:bodyPr>
          <a:lstStyle/>
          <a:p>
            <a:pPr algn="ctr" eaLnBrk="0" fontAlgn="base" hangingPunct="0">
              <a:lnSpc>
                <a:spcPct val="85000"/>
              </a:lnSpc>
              <a:spcBef>
                <a:spcPct val="0"/>
              </a:spcBef>
              <a:spcAft>
                <a:spcPct val="0"/>
              </a:spcAft>
            </a:pPr>
            <a:r>
              <a:rPr lang="en-US" b="1">
                <a:solidFill>
                  <a:srgbClr val="000000"/>
                </a:solidFill>
                <a:cs typeface="Arial" pitchFamily="34" charset="0"/>
              </a:rPr>
              <a:t>Wavelength</a:t>
            </a:r>
          </a:p>
        </p:txBody>
      </p:sp>
      <p:sp>
        <p:nvSpPr>
          <p:cNvPr id="156683" name="Rectangle 17"/>
          <p:cNvSpPr>
            <a:spLocks noChangeArrowheads="1"/>
          </p:cNvSpPr>
          <p:nvPr/>
        </p:nvSpPr>
        <p:spPr bwMode="auto">
          <a:xfrm>
            <a:off x="1835150" y="1433513"/>
            <a:ext cx="1320800" cy="284162"/>
          </a:xfrm>
          <a:prstGeom prst="rect">
            <a:avLst/>
          </a:prstGeom>
          <a:noFill/>
          <a:ln w="12700">
            <a:noFill/>
            <a:miter lim="800000"/>
            <a:headEnd/>
            <a:tailEnd/>
          </a:ln>
        </p:spPr>
        <p:txBody>
          <a:bodyPr wrap="none" lIns="63500" tIns="25400" rIns="63500" bIns="25400">
            <a:spAutoFit/>
          </a:bodyPr>
          <a:lstStyle/>
          <a:p>
            <a:pPr algn="ctr" eaLnBrk="0" fontAlgn="base" hangingPunct="0">
              <a:lnSpc>
                <a:spcPct val="85000"/>
              </a:lnSpc>
              <a:spcBef>
                <a:spcPct val="0"/>
              </a:spcBef>
              <a:spcAft>
                <a:spcPct val="0"/>
              </a:spcAft>
            </a:pPr>
            <a:r>
              <a:rPr lang="en-US" b="1">
                <a:solidFill>
                  <a:srgbClr val="000000"/>
                </a:solidFill>
                <a:cs typeface="Arial" pitchFamily="34" charset="0"/>
              </a:rPr>
              <a:t>Power        </a:t>
            </a:r>
          </a:p>
        </p:txBody>
      </p:sp>
      <p:sp>
        <p:nvSpPr>
          <p:cNvPr id="564242" name="Rectangle 18"/>
          <p:cNvSpPr>
            <a:spLocks noChangeArrowheads="1"/>
          </p:cNvSpPr>
          <p:nvPr/>
        </p:nvSpPr>
        <p:spPr bwMode="auto">
          <a:xfrm>
            <a:off x="685800" y="5257800"/>
            <a:ext cx="8229600" cy="1219200"/>
          </a:xfrm>
          <a:prstGeom prst="rect">
            <a:avLst/>
          </a:prstGeom>
          <a:noFill/>
          <a:ln w="9525">
            <a:noFill/>
            <a:miter lim="800000"/>
            <a:headEnd/>
            <a:tailEnd/>
          </a:ln>
        </p:spPr>
        <p:txBody>
          <a:bodyPr/>
          <a:lstStyle/>
          <a:p>
            <a:pPr marL="742950" lvl="1" indent="-285750" eaLnBrk="0" fontAlgn="base" hangingPunct="0">
              <a:spcBef>
                <a:spcPct val="20000"/>
              </a:spcBef>
              <a:spcAft>
                <a:spcPct val="0"/>
              </a:spcAft>
              <a:buFontTx/>
              <a:buChar char="•"/>
            </a:pPr>
            <a:r>
              <a:rPr lang="en-US" sz="2000">
                <a:solidFill>
                  <a:srgbClr val="000000"/>
                </a:solidFill>
                <a:cs typeface="Arial" pitchFamily="34" charset="0"/>
              </a:rPr>
              <a:t>Q:  How can we represent an entire spectrum with 3 numbers?</a:t>
            </a:r>
          </a:p>
          <a:p>
            <a:pPr marL="742950" lvl="1" indent="-285750" eaLnBrk="0" fontAlgn="base" hangingPunct="0">
              <a:spcBef>
                <a:spcPct val="20000"/>
              </a:spcBef>
              <a:spcAft>
                <a:spcPct val="0"/>
              </a:spcAft>
              <a:buFontTx/>
              <a:buChar char="•"/>
            </a:pPr>
            <a:r>
              <a:rPr lang="en-US" sz="2000">
                <a:solidFill>
                  <a:srgbClr val="000000"/>
                </a:solidFill>
                <a:cs typeface="Arial" pitchFamily="34" charset="0"/>
              </a:rPr>
              <a:t>A:  We can’t!  Most of the information is lost.</a:t>
            </a:r>
          </a:p>
          <a:p>
            <a:pPr marL="1143000" lvl="2" indent="-228600" eaLnBrk="0" fontAlgn="base" hangingPunct="0">
              <a:spcBef>
                <a:spcPct val="20000"/>
              </a:spcBef>
              <a:spcAft>
                <a:spcPct val="0"/>
              </a:spcAft>
              <a:buFontTx/>
              <a:buChar char="–"/>
            </a:pPr>
            <a:r>
              <a:rPr lang="en-US">
                <a:solidFill>
                  <a:srgbClr val="000000"/>
                </a:solidFill>
                <a:cs typeface="Arial" pitchFamily="34" charset="0"/>
              </a:rPr>
              <a:t>As a result, two different spectra may appear indistinguishable</a:t>
            </a:r>
          </a:p>
          <a:p>
            <a:pPr marL="1600200" lvl="3" indent="-228600" eaLnBrk="0" fontAlgn="base" hangingPunct="0">
              <a:spcBef>
                <a:spcPct val="20000"/>
              </a:spcBef>
              <a:spcAft>
                <a:spcPct val="0"/>
              </a:spcAft>
              <a:buFontTx/>
              <a:buChar char="»"/>
            </a:pPr>
            <a:r>
              <a:rPr lang="en-US" sz="1600">
                <a:solidFill>
                  <a:srgbClr val="000000"/>
                </a:solidFill>
                <a:cs typeface="Arial" pitchFamily="34" charset="0"/>
              </a:rPr>
              <a:t>such spectra are known as </a:t>
            </a:r>
            <a:r>
              <a:rPr lang="en-US" sz="1600" b="1">
                <a:solidFill>
                  <a:srgbClr val="000000"/>
                </a:solidFill>
                <a:cs typeface="Arial" pitchFamily="34" charset="0"/>
              </a:rPr>
              <a:t>metamers</a:t>
            </a:r>
          </a:p>
        </p:txBody>
      </p:sp>
      <p:sp>
        <p:nvSpPr>
          <p:cNvPr id="156685" name="Text Box 19"/>
          <p:cNvSpPr txBox="1">
            <a:spLocks noChangeArrowheads="1"/>
          </p:cNvSpPr>
          <p:nvPr/>
        </p:nvSpPr>
        <p:spPr bwMode="auto">
          <a:xfrm>
            <a:off x="7315200" y="6583363"/>
            <a:ext cx="1536700" cy="274637"/>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sz="1200">
                <a:solidFill>
                  <a:srgbClr val="000000"/>
                </a:solidFill>
                <a:cs typeface="Arial" pitchFamily="34" charset="0"/>
              </a:rPr>
              <a:t>Slide by Steve Seitz</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6424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64242">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564242">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5642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242" grpId="0" build="p" bldLvl="2"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p:txBody>
          <a:bodyPr/>
          <a:lstStyle/>
          <a:p>
            <a:r>
              <a:rPr lang="en-US" smtClean="0"/>
              <a:t>Spectra of some real-world surfaces</a:t>
            </a:r>
          </a:p>
        </p:txBody>
      </p:sp>
      <p:pic>
        <p:nvPicPr>
          <p:cNvPr id="157699" name="Picture 4"/>
          <p:cNvPicPr>
            <a:picLocks noGrp="1" noChangeAspect="1" noChangeArrowheads="1"/>
          </p:cNvPicPr>
          <p:nvPr>
            <p:ph type="body" idx="1"/>
          </p:nvPr>
        </p:nvPicPr>
        <p:blipFill>
          <a:blip r:embed="rId3" cstate="print"/>
          <a:srcRect/>
          <a:stretch>
            <a:fillRect/>
          </a:stretch>
        </p:blipFill>
        <p:spPr>
          <a:xfrm>
            <a:off x="838200" y="1143000"/>
            <a:ext cx="7010400" cy="5507038"/>
          </a:xfrm>
          <a:noFill/>
        </p:spPr>
      </p:pic>
      <p:sp>
        <p:nvSpPr>
          <p:cNvPr id="400389" name="Text Box 5"/>
          <p:cNvSpPr txBox="1">
            <a:spLocks noChangeArrowheads="1"/>
          </p:cNvSpPr>
          <p:nvPr/>
        </p:nvSpPr>
        <p:spPr bwMode="auto">
          <a:xfrm>
            <a:off x="1812925" y="2209800"/>
            <a:ext cx="1539875" cy="457200"/>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sz="2400">
                <a:solidFill>
                  <a:srgbClr val="000000"/>
                </a:solidFill>
                <a:cs typeface="Arial" pitchFamily="34" charset="0"/>
              </a:rPr>
              <a:t>metamers</a:t>
            </a:r>
          </a:p>
        </p:txBody>
      </p:sp>
      <p:sp>
        <p:nvSpPr>
          <p:cNvPr id="400390" name="Line 6"/>
          <p:cNvSpPr>
            <a:spLocks noChangeShapeType="1"/>
          </p:cNvSpPr>
          <p:nvPr/>
        </p:nvSpPr>
        <p:spPr bwMode="auto">
          <a:xfrm>
            <a:off x="2819400" y="2667000"/>
            <a:ext cx="2971800" cy="91440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US">
              <a:solidFill>
                <a:srgbClr val="000000"/>
              </a:solidFill>
              <a:cs typeface="Arial" pitchFamily="34" charset="0"/>
            </a:endParaRPr>
          </a:p>
        </p:txBody>
      </p:sp>
      <p:sp>
        <p:nvSpPr>
          <p:cNvPr id="400391" name="Line 7"/>
          <p:cNvSpPr>
            <a:spLocks noChangeShapeType="1"/>
          </p:cNvSpPr>
          <p:nvPr/>
        </p:nvSpPr>
        <p:spPr bwMode="auto">
          <a:xfrm>
            <a:off x="2514600" y="2667000"/>
            <a:ext cx="457200" cy="60960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US">
              <a:solidFill>
                <a:srgbClr val="000000"/>
              </a:solidFill>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038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039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03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389" grpId="0"/>
      <p:bldP spid="400390" grpId="0" animBg="1"/>
      <p:bldP spid="40039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r>
              <a:rPr lang="en-US" smtClean="0"/>
              <a:t>Standardizing color experience</a:t>
            </a:r>
          </a:p>
        </p:txBody>
      </p:sp>
      <p:sp>
        <p:nvSpPr>
          <p:cNvPr id="158723" name="Rectangle 3"/>
          <p:cNvSpPr>
            <a:spLocks noGrp="1" noChangeArrowheads="1"/>
          </p:cNvSpPr>
          <p:nvPr>
            <p:ph type="body" idx="1"/>
          </p:nvPr>
        </p:nvSpPr>
        <p:spPr/>
        <p:txBody>
          <a:bodyPr/>
          <a:lstStyle/>
          <a:p>
            <a:r>
              <a:rPr lang="en-US" smtClean="0"/>
              <a:t>We would like to understand which spectra produce the same color sensation in people under similar viewing conditions</a:t>
            </a:r>
          </a:p>
          <a:p>
            <a:r>
              <a:rPr lang="en-US" smtClean="0"/>
              <a:t>Color matching experiments</a:t>
            </a:r>
          </a:p>
        </p:txBody>
      </p:sp>
      <p:pic>
        <p:nvPicPr>
          <p:cNvPr id="158724" name="Picture 4"/>
          <p:cNvPicPr>
            <a:picLocks noChangeAspect="1" noChangeArrowheads="1"/>
          </p:cNvPicPr>
          <p:nvPr/>
        </p:nvPicPr>
        <p:blipFill>
          <a:blip r:embed="rId3" cstate="print"/>
          <a:srcRect/>
          <a:stretch>
            <a:fillRect/>
          </a:stretch>
        </p:blipFill>
        <p:spPr bwMode="auto">
          <a:xfrm>
            <a:off x="685800" y="2894013"/>
            <a:ext cx="7543800" cy="3703637"/>
          </a:xfrm>
          <a:prstGeom prst="rect">
            <a:avLst/>
          </a:prstGeom>
          <a:noFill/>
          <a:ln w="9525">
            <a:noFill/>
            <a:miter lim="800000"/>
            <a:headEnd/>
            <a:tailEnd/>
          </a:ln>
        </p:spPr>
      </p:pic>
      <p:sp>
        <p:nvSpPr>
          <p:cNvPr id="158725" name="Rectangle 5"/>
          <p:cNvSpPr>
            <a:spLocks noChangeArrowheads="1"/>
          </p:cNvSpPr>
          <p:nvPr/>
        </p:nvSpPr>
        <p:spPr bwMode="auto">
          <a:xfrm>
            <a:off x="4030663" y="6553200"/>
            <a:ext cx="5113337" cy="304800"/>
          </a:xfrm>
          <a:prstGeom prst="rect">
            <a:avLst/>
          </a:prstGeom>
          <a:noFill/>
          <a:ln w="9525">
            <a:noFill/>
            <a:miter lim="800000"/>
            <a:headEnd/>
            <a:tailEnd/>
          </a:ln>
        </p:spPr>
        <p:txBody>
          <a:bodyPr wrap="none">
            <a:spAutoFit/>
          </a:bodyPr>
          <a:lstStyle/>
          <a:p>
            <a:pPr fontAlgn="base">
              <a:spcBef>
                <a:spcPct val="0"/>
              </a:spcBef>
              <a:spcAft>
                <a:spcPct val="0"/>
              </a:spcAft>
            </a:pPr>
            <a:r>
              <a:rPr lang="en-US" sz="1400">
                <a:solidFill>
                  <a:srgbClr val="000000"/>
                </a:solidFill>
                <a:cs typeface="Arial" pitchFamily="34" charset="0"/>
              </a:rPr>
              <a:t>Foundations of Vision, by Brian Wandell, Sinauer Assoc., 1995</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p:txBody>
          <a:bodyPr/>
          <a:lstStyle/>
          <a:p>
            <a:r>
              <a:rPr lang="en-US" smtClean="0"/>
              <a:t>Color matching experiment 1</a:t>
            </a:r>
          </a:p>
        </p:txBody>
      </p:sp>
      <p:sp>
        <p:nvSpPr>
          <p:cNvPr id="159747" name="Rectangle 3"/>
          <p:cNvSpPr>
            <a:spLocks noChangeArrowheads="1"/>
          </p:cNvSpPr>
          <p:nvPr/>
        </p:nvSpPr>
        <p:spPr bwMode="auto">
          <a:xfrm>
            <a:off x="2362200" y="2133600"/>
            <a:ext cx="1676400" cy="2667000"/>
          </a:xfrm>
          <a:prstGeom prst="rect">
            <a:avLst/>
          </a:prstGeom>
          <a:solidFill>
            <a:schemeClr val="accent1"/>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cs typeface="Arial" pitchFamily="34" charset="0"/>
            </a:endParaRPr>
          </a:p>
        </p:txBody>
      </p:sp>
      <p:sp>
        <p:nvSpPr>
          <p:cNvPr id="159748" name="Freeform 4"/>
          <p:cNvSpPr>
            <a:spLocks/>
          </p:cNvSpPr>
          <p:nvPr/>
        </p:nvSpPr>
        <p:spPr bwMode="auto">
          <a:xfrm flipV="1">
            <a:off x="6215063" y="5467350"/>
            <a:ext cx="795337"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59749" name="Freeform 5"/>
          <p:cNvSpPr>
            <a:spLocks/>
          </p:cNvSpPr>
          <p:nvPr/>
        </p:nvSpPr>
        <p:spPr bwMode="auto">
          <a:xfrm flipV="1">
            <a:off x="5724525" y="561975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59750" name="Freeform 6"/>
          <p:cNvSpPr>
            <a:spLocks/>
          </p:cNvSpPr>
          <p:nvPr/>
        </p:nvSpPr>
        <p:spPr bwMode="auto">
          <a:xfrm flipV="1">
            <a:off x="5343525" y="548640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59751" name="Freeform 7"/>
          <p:cNvSpPr>
            <a:spLocks/>
          </p:cNvSpPr>
          <p:nvPr/>
        </p:nvSpPr>
        <p:spPr bwMode="auto">
          <a:xfrm flipH="1" flipV="1">
            <a:off x="1524000" y="561975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59752" name="Line 8"/>
          <p:cNvSpPr>
            <a:spLocks noChangeShapeType="1"/>
          </p:cNvSpPr>
          <p:nvPr/>
        </p:nvSpPr>
        <p:spPr bwMode="auto">
          <a:xfrm flipV="1">
            <a:off x="1981200" y="5181600"/>
            <a:ext cx="76200" cy="5334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59753" name="Line 9"/>
          <p:cNvSpPr>
            <a:spLocks noChangeShapeType="1"/>
          </p:cNvSpPr>
          <p:nvPr/>
        </p:nvSpPr>
        <p:spPr bwMode="auto">
          <a:xfrm flipV="1">
            <a:off x="2286000" y="5638800"/>
            <a:ext cx="457200" cy="2286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59754" name="Line 10"/>
          <p:cNvSpPr>
            <a:spLocks noChangeShapeType="1"/>
          </p:cNvSpPr>
          <p:nvPr/>
        </p:nvSpPr>
        <p:spPr bwMode="auto">
          <a:xfrm flipV="1">
            <a:off x="2133600" y="5410200"/>
            <a:ext cx="304800" cy="3810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59755" name="Rectangle 11"/>
          <p:cNvSpPr>
            <a:spLocks noChangeArrowheads="1"/>
          </p:cNvSpPr>
          <p:nvPr/>
        </p:nvSpPr>
        <p:spPr bwMode="auto">
          <a:xfrm>
            <a:off x="4038600" y="2133600"/>
            <a:ext cx="1676400" cy="2667000"/>
          </a:xfrm>
          <a:prstGeom prst="rect">
            <a:avLst/>
          </a:prstGeom>
          <a:solidFill>
            <a:schemeClr val="tx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cs typeface="Arial" pitchFamily="34" charset="0"/>
            </a:endParaRPr>
          </a:p>
        </p:txBody>
      </p:sp>
      <p:sp>
        <p:nvSpPr>
          <p:cNvPr id="159756" name="Rectangle 12"/>
          <p:cNvSpPr>
            <a:spLocks noChangeArrowheads="1"/>
          </p:cNvSpPr>
          <p:nvPr/>
        </p:nvSpPr>
        <p:spPr bwMode="auto">
          <a:xfrm>
            <a:off x="7324725" y="6553200"/>
            <a:ext cx="1819275" cy="304800"/>
          </a:xfrm>
          <a:prstGeom prst="rect">
            <a:avLst/>
          </a:prstGeom>
          <a:noFill/>
          <a:ln w="9525">
            <a:noFill/>
            <a:miter lim="800000"/>
            <a:headEnd/>
            <a:tailEnd/>
          </a:ln>
        </p:spPr>
        <p:txBody>
          <a:bodyPr wrap="none">
            <a:spAutoFit/>
          </a:bodyPr>
          <a:lstStyle/>
          <a:p>
            <a:pPr fontAlgn="base">
              <a:spcBef>
                <a:spcPct val="0"/>
              </a:spcBef>
              <a:spcAft>
                <a:spcPct val="0"/>
              </a:spcAft>
            </a:pPr>
            <a:r>
              <a:rPr lang="en-US" sz="1400">
                <a:solidFill>
                  <a:srgbClr val="000000"/>
                </a:solidFill>
                <a:cs typeface="Arial" pitchFamily="34" charset="0"/>
              </a:rPr>
              <a:t>Source: W. Freeman</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lstStyle/>
          <a:p>
            <a:r>
              <a:rPr lang="en-US" smtClean="0"/>
              <a:t>Color matching experiment 1</a:t>
            </a:r>
          </a:p>
        </p:txBody>
      </p:sp>
      <p:sp>
        <p:nvSpPr>
          <p:cNvPr id="160771" name="Rectangle 3"/>
          <p:cNvSpPr>
            <a:spLocks noChangeArrowheads="1"/>
          </p:cNvSpPr>
          <p:nvPr/>
        </p:nvSpPr>
        <p:spPr bwMode="auto">
          <a:xfrm>
            <a:off x="2362200" y="2133600"/>
            <a:ext cx="1676400" cy="2667000"/>
          </a:xfrm>
          <a:prstGeom prst="rect">
            <a:avLst/>
          </a:prstGeom>
          <a:solidFill>
            <a:schemeClr val="accent1"/>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cs typeface="Arial" pitchFamily="34" charset="0"/>
            </a:endParaRPr>
          </a:p>
        </p:txBody>
      </p:sp>
      <p:sp>
        <p:nvSpPr>
          <p:cNvPr id="160772" name="Freeform 4"/>
          <p:cNvSpPr>
            <a:spLocks/>
          </p:cNvSpPr>
          <p:nvPr/>
        </p:nvSpPr>
        <p:spPr bwMode="auto">
          <a:xfrm flipV="1">
            <a:off x="6215063" y="5467350"/>
            <a:ext cx="795337"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0773" name="Freeform 5"/>
          <p:cNvSpPr>
            <a:spLocks/>
          </p:cNvSpPr>
          <p:nvPr/>
        </p:nvSpPr>
        <p:spPr bwMode="auto">
          <a:xfrm flipV="1">
            <a:off x="5724525" y="561975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0774" name="Freeform 6"/>
          <p:cNvSpPr>
            <a:spLocks/>
          </p:cNvSpPr>
          <p:nvPr/>
        </p:nvSpPr>
        <p:spPr bwMode="auto">
          <a:xfrm flipV="1">
            <a:off x="5343525" y="548640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0775" name="Freeform 7"/>
          <p:cNvSpPr>
            <a:spLocks/>
          </p:cNvSpPr>
          <p:nvPr/>
        </p:nvSpPr>
        <p:spPr bwMode="auto">
          <a:xfrm flipH="1" flipV="1">
            <a:off x="1524000" y="561975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0776" name="Line 8"/>
          <p:cNvSpPr>
            <a:spLocks noChangeShapeType="1"/>
          </p:cNvSpPr>
          <p:nvPr/>
        </p:nvSpPr>
        <p:spPr bwMode="auto">
          <a:xfrm flipV="1">
            <a:off x="1981200" y="5181600"/>
            <a:ext cx="76200" cy="5334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0777" name="Line 9"/>
          <p:cNvSpPr>
            <a:spLocks noChangeShapeType="1"/>
          </p:cNvSpPr>
          <p:nvPr/>
        </p:nvSpPr>
        <p:spPr bwMode="auto">
          <a:xfrm flipV="1">
            <a:off x="2286000" y="5638800"/>
            <a:ext cx="457200" cy="2286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0778" name="Line 10"/>
          <p:cNvSpPr>
            <a:spLocks noChangeShapeType="1"/>
          </p:cNvSpPr>
          <p:nvPr/>
        </p:nvSpPr>
        <p:spPr bwMode="auto">
          <a:xfrm flipV="1">
            <a:off x="2133600" y="5410200"/>
            <a:ext cx="304800" cy="3810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0779" name="Rectangle 11"/>
          <p:cNvSpPr>
            <a:spLocks noChangeArrowheads="1"/>
          </p:cNvSpPr>
          <p:nvPr/>
        </p:nvSpPr>
        <p:spPr bwMode="auto">
          <a:xfrm>
            <a:off x="4038600" y="2133600"/>
            <a:ext cx="1676400" cy="2667000"/>
          </a:xfrm>
          <a:prstGeom prst="rect">
            <a:avLst/>
          </a:prstGeom>
          <a:solidFill>
            <a:srgbClr val="006699"/>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cs typeface="Arial" pitchFamily="34" charset="0"/>
            </a:endParaRPr>
          </a:p>
        </p:txBody>
      </p:sp>
      <p:sp>
        <p:nvSpPr>
          <p:cNvPr id="160780" name="Line 12"/>
          <p:cNvSpPr>
            <a:spLocks noChangeShapeType="1"/>
          </p:cNvSpPr>
          <p:nvPr/>
        </p:nvSpPr>
        <p:spPr bwMode="auto">
          <a:xfrm>
            <a:off x="7086600" y="6019800"/>
            <a:ext cx="1219200" cy="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0781" name="Rectangle 13"/>
          <p:cNvSpPr>
            <a:spLocks noChangeArrowheads="1"/>
          </p:cNvSpPr>
          <p:nvPr/>
        </p:nvSpPr>
        <p:spPr bwMode="auto">
          <a:xfrm>
            <a:off x="7086600" y="5791200"/>
            <a:ext cx="381000" cy="228600"/>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cs typeface="Arial" pitchFamily="34" charset="0"/>
            </a:endParaRPr>
          </a:p>
        </p:txBody>
      </p:sp>
      <p:sp>
        <p:nvSpPr>
          <p:cNvPr id="160782" name="Rectangle 14"/>
          <p:cNvSpPr>
            <a:spLocks noChangeArrowheads="1"/>
          </p:cNvSpPr>
          <p:nvPr/>
        </p:nvSpPr>
        <p:spPr bwMode="auto">
          <a:xfrm>
            <a:off x="7620000" y="5334000"/>
            <a:ext cx="381000" cy="685800"/>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cs typeface="Arial" pitchFamily="34" charset="0"/>
            </a:endParaRPr>
          </a:p>
        </p:txBody>
      </p:sp>
      <p:sp>
        <p:nvSpPr>
          <p:cNvPr id="160783" name="Rectangle 15"/>
          <p:cNvSpPr>
            <a:spLocks noChangeArrowheads="1"/>
          </p:cNvSpPr>
          <p:nvPr/>
        </p:nvSpPr>
        <p:spPr bwMode="auto">
          <a:xfrm>
            <a:off x="8153400" y="4800600"/>
            <a:ext cx="381000" cy="1219200"/>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cs typeface="Arial" pitchFamily="34" charset="0"/>
            </a:endParaRPr>
          </a:p>
        </p:txBody>
      </p:sp>
      <p:sp>
        <p:nvSpPr>
          <p:cNvPr id="160784" name="Text Box 16"/>
          <p:cNvSpPr txBox="1">
            <a:spLocks noChangeArrowheads="1"/>
          </p:cNvSpPr>
          <p:nvPr/>
        </p:nvSpPr>
        <p:spPr bwMode="auto">
          <a:xfrm>
            <a:off x="7070725" y="6061075"/>
            <a:ext cx="1631950" cy="457200"/>
          </a:xfrm>
          <a:prstGeom prst="rect">
            <a:avLst/>
          </a:prstGeom>
          <a:noFill/>
          <a:ln w="9525">
            <a:noFill/>
            <a:miter lim="800000"/>
            <a:headEnd/>
            <a:tailEnd/>
          </a:ln>
        </p:spPr>
        <p:txBody>
          <a:bodyPr wrap="none">
            <a:spAutoFit/>
          </a:bodyPr>
          <a:lstStyle/>
          <a:p>
            <a:pPr fontAlgn="base">
              <a:spcBef>
                <a:spcPct val="0"/>
              </a:spcBef>
              <a:spcAft>
                <a:spcPct val="0"/>
              </a:spcAft>
            </a:pPr>
            <a:r>
              <a:rPr lang="en-US">
                <a:solidFill>
                  <a:srgbClr val="000000"/>
                </a:solidFill>
                <a:latin typeface="Times New Roman" pitchFamily="18" charset="0"/>
                <a:cs typeface="Arial" pitchFamily="34" charset="0"/>
              </a:rPr>
              <a:t>p</a:t>
            </a:r>
            <a:r>
              <a:rPr lang="en-US" baseline="-25000">
                <a:solidFill>
                  <a:srgbClr val="000000"/>
                </a:solidFill>
                <a:latin typeface="Times New Roman" pitchFamily="18" charset="0"/>
                <a:cs typeface="Arial" pitchFamily="34" charset="0"/>
              </a:rPr>
              <a:t>1    </a:t>
            </a:r>
            <a:r>
              <a:rPr lang="en-US">
                <a:solidFill>
                  <a:srgbClr val="000000"/>
                </a:solidFill>
                <a:latin typeface="Times New Roman" pitchFamily="18" charset="0"/>
                <a:cs typeface="Arial" pitchFamily="34" charset="0"/>
              </a:rPr>
              <a:t> p</a:t>
            </a:r>
            <a:r>
              <a:rPr lang="en-US" baseline="-25000">
                <a:solidFill>
                  <a:srgbClr val="000000"/>
                </a:solidFill>
                <a:latin typeface="Times New Roman" pitchFamily="18" charset="0"/>
                <a:cs typeface="Arial" pitchFamily="34" charset="0"/>
              </a:rPr>
              <a:t>2     </a:t>
            </a:r>
            <a:r>
              <a:rPr lang="en-US">
                <a:solidFill>
                  <a:srgbClr val="000000"/>
                </a:solidFill>
                <a:latin typeface="Times New Roman" pitchFamily="18" charset="0"/>
                <a:cs typeface="Arial" pitchFamily="34" charset="0"/>
              </a:rPr>
              <a:t> p</a:t>
            </a:r>
            <a:r>
              <a:rPr lang="en-US" baseline="-25000">
                <a:solidFill>
                  <a:srgbClr val="000000"/>
                </a:solidFill>
                <a:latin typeface="Times New Roman" pitchFamily="18" charset="0"/>
                <a:cs typeface="Arial" pitchFamily="34" charset="0"/>
              </a:rPr>
              <a:t>3</a:t>
            </a:r>
            <a:r>
              <a:rPr lang="en-US">
                <a:solidFill>
                  <a:srgbClr val="000000"/>
                </a:solidFill>
                <a:latin typeface="Times New Roman" pitchFamily="18" charset="0"/>
                <a:cs typeface="Arial" pitchFamily="34" charset="0"/>
              </a:rPr>
              <a:t> </a:t>
            </a:r>
          </a:p>
        </p:txBody>
      </p:sp>
      <p:sp>
        <p:nvSpPr>
          <p:cNvPr id="160785" name="Line 17"/>
          <p:cNvSpPr>
            <a:spLocks noChangeShapeType="1"/>
          </p:cNvSpPr>
          <p:nvPr/>
        </p:nvSpPr>
        <p:spPr bwMode="auto">
          <a:xfrm flipH="1" flipV="1">
            <a:off x="4800600" y="5334000"/>
            <a:ext cx="533400" cy="4572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0786" name="Line 18"/>
          <p:cNvSpPr>
            <a:spLocks noChangeShapeType="1"/>
          </p:cNvSpPr>
          <p:nvPr/>
        </p:nvSpPr>
        <p:spPr bwMode="auto">
          <a:xfrm flipH="1" flipV="1">
            <a:off x="5257800" y="5486400"/>
            <a:ext cx="533400" cy="4572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0787" name="Line 19"/>
          <p:cNvSpPr>
            <a:spLocks noChangeShapeType="1"/>
          </p:cNvSpPr>
          <p:nvPr/>
        </p:nvSpPr>
        <p:spPr bwMode="auto">
          <a:xfrm flipH="1" flipV="1">
            <a:off x="5715000" y="5334000"/>
            <a:ext cx="533400" cy="4572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0788" name="Line 20"/>
          <p:cNvSpPr>
            <a:spLocks noChangeShapeType="1"/>
          </p:cNvSpPr>
          <p:nvPr/>
        </p:nvSpPr>
        <p:spPr bwMode="auto">
          <a:xfrm flipH="1" flipV="1">
            <a:off x="5638800" y="5029200"/>
            <a:ext cx="152400" cy="5334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0789" name="Line 21"/>
          <p:cNvSpPr>
            <a:spLocks noChangeShapeType="1"/>
          </p:cNvSpPr>
          <p:nvPr/>
        </p:nvSpPr>
        <p:spPr bwMode="auto">
          <a:xfrm flipH="1" flipV="1">
            <a:off x="6019800" y="5257800"/>
            <a:ext cx="152400" cy="5334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0790" name="Line 22"/>
          <p:cNvSpPr>
            <a:spLocks noChangeShapeType="1"/>
          </p:cNvSpPr>
          <p:nvPr/>
        </p:nvSpPr>
        <p:spPr bwMode="auto">
          <a:xfrm flipH="1" flipV="1">
            <a:off x="6553200" y="5181600"/>
            <a:ext cx="152400" cy="5334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0791" name="Line 23"/>
          <p:cNvSpPr>
            <a:spLocks noChangeShapeType="1"/>
          </p:cNvSpPr>
          <p:nvPr/>
        </p:nvSpPr>
        <p:spPr bwMode="auto">
          <a:xfrm flipH="1" flipV="1">
            <a:off x="6324600" y="5334000"/>
            <a:ext cx="152400" cy="3048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0792" name="Line 24"/>
          <p:cNvSpPr>
            <a:spLocks noChangeShapeType="1"/>
          </p:cNvSpPr>
          <p:nvPr/>
        </p:nvSpPr>
        <p:spPr bwMode="auto">
          <a:xfrm flipH="1" flipV="1">
            <a:off x="5867400" y="5486400"/>
            <a:ext cx="152400" cy="3048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0793" name="Line 25"/>
          <p:cNvSpPr>
            <a:spLocks noChangeShapeType="1"/>
          </p:cNvSpPr>
          <p:nvPr/>
        </p:nvSpPr>
        <p:spPr bwMode="auto">
          <a:xfrm flipH="1" flipV="1">
            <a:off x="5410200" y="5334000"/>
            <a:ext cx="152400" cy="3048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0794" name="Rectangle 26"/>
          <p:cNvSpPr>
            <a:spLocks noChangeArrowheads="1"/>
          </p:cNvSpPr>
          <p:nvPr/>
        </p:nvSpPr>
        <p:spPr bwMode="auto">
          <a:xfrm>
            <a:off x="7324725" y="6553200"/>
            <a:ext cx="1819275" cy="304800"/>
          </a:xfrm>
          <a:prstGeom prst="rect">
            <a:avLst/>
          </a:prstGeom>
          <a:noFill/>
          <a:ln w="9525">
            <a:noFill/>
            <a:miter lim="800000"/>
            <a:headEnd/>
            <a:tailEnd/>
          </a:ln>
        </p:spPr>
        <p:txBody>
          <a:bodyPr wrap="none">
            <a:spAutoFit/>
          </a:bodyPr>
          <a:lstStyle/>
          <a:p>
            <a:pPr fontAlgn="base">
              <a:spcBef>
                <a:spcPct val="0"/>
              </a:spcBef>
              <a:spcAft>
                <a:spcPct val="0"/>
              </a:spcAft>
            </a:pPr>
            <a:r>
              <a:rPr lang="en-US" sz="1400">
                <a:solidFill>
                  <a:srgbClr val="000000"/>
                </a:solidFill>
                <a:cs typeface="Arial" pitchFamily="34" charset="0"/>
              </a:rPr>
              <a:t>Source: W. Freeman</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r>
              <a:rPr lang="en-US" smtClean="0"/>
              <a:t>Color matching experiment 1</a:t>
            </a:r>
          </a:p>
        </p:txBody>
      </p:sp>
      <p:sp>
        <p:nvSpPr>
          <p:cNvPr id="161795" name="Rectangle 3"/>
          <p:cNvSpPr>
            <a:spLocks noChangeArrowheads="1"/>
          </p:cNvSpPr>
          <p:nvPr/>
        </p:nvSpPr>
        <p:spPr bwMode="auto">
          <a:xfrm>
            <a:off x="2362200" y="2133600"/>
            <a:ext cx="1676400" cy="2667000"/>
          </a:xfrm>
          <a:prstGeom prst="rect">
            <a:avLst/>
          </a:prstGeom>
          <a:solidFill>
            <a:schemeClr val="accent1"/>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cs typeface="Arial" pitchFamily="34" charset="0"/>
            </a:endParaRPr>
          </a:p>
        </p:txBody>
      </p:sp>
      <p:sp>
        <p:nvSpPr>
          <p:cNvPr id="161796" name="Freeform 4"/>
          <p:cNvSpPr>
            <a:spLocks/>
          </p:cNvSpPr>
          <p:nvPr/>
        </p:nvSpPr>
        <p:spPr bwMode="auto">
          <a:xfrm flipV="1">
            <a:off x="6215063" y="5467350"/>
            <a:ext cx="795337"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1797" name="Freeform 5"/>
          <p:cNvSpPr>
            <a:spLocks/>
          </p:cNvSpPr>
          <p:nvPr/>
        </p:nvSpPr>
        <p:spPr bwMode="auto">
          <a:xfrm flipV="1">
            <a:off x="5724525" y="561975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1798" name="Freeform 6"/>
          <p:cNvSpPr>
            <a:spLocks/>
          </p:cNvSpPr>
          <p:nvPr/>
        </p:nvSpPr>
        <p:spPr bwMode="auto">
          <a:xfrm flipV="1">
            <a:off x="5343525" y="548640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1799" name="Freeform 7"/>
          <p:cNvSpPr>
            <a:spLocks/>
          </p:cNvSpPr>
          <p:nvPr/>
        </p:nvSpPr>
        <p:spPr bwMode="auto">
          <a:xfrm flipH="1" flipV="1">
            <a:off x="1524000" y="561975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1800" name="Line 8"/>
          <p:cNvSpPr>
            <a:spLocks noChangeShapeType="1"/>
          </p:cNvSpPr>
          <p:nvPr/>
        </p:nvSpPr>
        <p:spPr bwMode="auto">
          <a:xfrm flipV="1">
            <a:off x="1981200" y="5181600"/>
            <a:ext cx="76200" cy="5334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1801" name="Line 9"/>
          <p:cNvSpPr>
            <a:spLocks noChangeShapeType="1"/>
          </p:cNvSpPr>
          <p:nvPr/>
        </p:nvSpPr>
        <p:spPr bwMode="auto">
          <a:xfrm flipV="1">
            <a:off x="2286000" y="5638800"/>
            <a:ext cx="457200" cy="2286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1802" name="Line 10"/>
          <p:cNvSpPr>
            <a:spLocks noChangeShapeType="1"/>
          </p:cNvSpPr>
          <p:nvPr/>
        </p:nvSpPr>
        <p:spPr bwMode="auto">
          <a:xfrm flipV="1">
            <a:off x="2133600" y="5410200"/>
            <a:ext cx="304800" cy="3810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1803" name="Rectangle 11"/>
          <p:cNvSpPr>
            <a:spLocks noChangeArrowheads="1"/>
          </p:cNvSpPr>
          <p:nvPr/>
        </p:nvSpPr>
        <p:spPr bwMode="auto">
          <a:xfrm>
            <a:off x="4038600" y="2133600"/>
            <a:ext cx="1676400" cy="2667000"/>
          </a:xfrm>
          <a:prstGeom prst="rect">
            <a:avLst/>
          </a:prstGeom>
          <a:solidFill>
            <a:srgbClr val="009999"/>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cs typeface="Arial" pitchFamily="34" charset="0"/>
            </a:endParaRPr>
          </a:p>
        </p:txBody>
      </p:sp>
      <p:sp>
        <p:nvSpPr>
          <p:cNvPr id="161804" name="Line 12"/>
          <p:cNvSpPr>
            <a:spLocks noChangeShapeType="1"/>
          </p:cNvSpPr>
          <p:nvPr/>
        </p:nvSpPr>
        <p:spPr bwMode="auto">
          <a:xfrm>
            <a:off x="7086600" y="6019800"/>
            <a:ext cx="1219200" cy="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1805" name="Rectangle 13"/>
          <p:cNvSpPr>
            <a:spLocks noChangeArrowheads="1"/>
          </p:cNvSpPr>
          <p:nvPr/>
        </p:nvSpPr>
        <p:spPr bwMode="auto">
          <a:xfrm>
            <a:off x="7086600" y="5791200"/>
            <a:ext cx="381000" cy="228600"/>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cs typeface="Arial" pitchFamily="34" charset="0"/>
            </a:endParaRPr>
          </a:p>
        </p:txBody>
      </p:sp>
      <p:sp>
        <p:nvSpPr>
          <p:cNvPr id="161806" name="Rectangle 14"/>
          <p:cNvSpPr>
            <a:spLocks noChangeArrowheads="1"/>
          </p:cNvSpPr>
          <p:nvPr/>
        </p:nvSpPr>
        <p:spPr bwMode="auto">
          <a:xfrm>
            <a:off x="7620000" y="5029200"/>
            <a:ext cx="381000" cy="990600"/>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cs typeface="Arial" pitchFamily="34" charset="0"/>
            </a:endParaRPr>
          </a:p>
        </p:txBody>
      </p:sp>
      <p:sp>
        <p:nvSpPr>
          <p:cNvPr id="161807" name="Rectangle 15"/>
          <p:cNvSpPr>
            <a:spLocks noChangeArrowheads="1"/>
          </p:cNvSpPr>
          <p:nvPr/>
        </p:nvSpPr>
        <p:spPr bwMode="auto">
          <a:xfrm>
            <a:off x="8153400" y="4800600"/>
            <a:ext cx="381000" cy="1219200"/>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cs typeface="Arial" pitchFamily="34" charset="0"/>
            </a:endParaRPr>
          </a:p>
        </p:txBody>
      </p:sp>
      <p:sp>
        <p:nvSpPr>
          <p:cNvPr id="161808" name="Text Box 16"/>
          <p:cNvSpPr txBox="1">
            <a:spLocks noChangeArrowheads="1"/>
          </p:cNvSpPr>
          <p:nvPr/>
        </p:nvSpPr>
        <p:spPr bwMode="auto">
          <a:xfrm>
            <a:off x="7070725" y="6061075"/>
            <a:ext cx="1631950" cy="457200"/>
          </a:xfrm>
          <a:prstGeom prst="rect">
            <a:avLst/>
          </a:prstGeom>
          <a:noFill/>
          <a:ln w="9525">
            <a:noFill/>
            <a:miter lim="800000"/>
            <a:headEnd/>
            <a:tailEnd/>
          </a:ln>
        </p:spPr>
        <p:txBody>
          <a:bodyPr wrap="none">
            <a:spAutoFit/>
          </a:bodyPr>
          <a:lstStyle/>
          <a:p>
            <a:pPr fontAlgn="base">
              <a:spcBef>
                <a:spcPct val="0"/>
              </a:spcBef>
              <a:spcAft>
                <a:spcPct val="0"/>
              </a:spcAft>
            </a:pPr>
            <a:r>
              <a:rPr lang="en-US">
                <a:solidFill>
                  <a:srgbClr val="000000"/>
                </a:solidFill>
                <a:latin typeface="Times New Roman" pitchFamily="18" charset="0"/>
                <a:cs typeface="Arial" pitchFamily="34" charset="0"/>
              </a:rPr>
              <a:t>p</a:t>
            </a:r>
            <a:r>
              <a:rPr lang="en-US" baseline="-25000">
                <a:solidFill>
                  <a:srgbClr val="000000"/>
                </a:solidFill>
                <a:latin typeface="Times New Roman" pitchFamily="18" charset="0"/>
                <a:cs typeface="Arial" pitchFamily="34" charset="0"/>
              </a:rPr>
              <a:t>1    </a:t>
            </a:r>
            <a:r>
              <a:rPr lang="en-US">
                <a:solidFill>
                  <a:srgbClr val="000000"/>
                </a:solidFill>
                <a:latin typeface="Times New Roman" pitchFamily="18" charset="0"/>
                <a:cs typeface="Arial" pitchFamily="34" charset="0"/>
              </a:rPr>
              <a:t> p</a:t>
            </a:r>
            <a:r>
              <a:rPr lang="en-US" baseline="-25000">
                <a:solidFill>
                  <a:srgbClr val="000000"/>
                </a:solidFill>
                <a:latin typeface="Times New Roman" pitchFamily="18" charset="0"/>
                <a:cs typeface="Arial" pitchFamily="34" charset="0"/>
              </a:rPr>
              <a:t>2     </a:t>
            </a:r>
            <a:r>
              <a:rPr lang="en-US">
                <a:solidFill>
                  <a:srgbClr val="000000"/>
                </a:solidFill>
                <a:latin typeface="Times New Roman" pitchFamily="18" charset="0"/>
                <a:cs typeface="Arial" pitchFamily="34" charset="0"/>
              </a:rPr>
              <a:t> p</a:t>
            </a:r>
            <a:r>
              <a:rPr lang="en-US" baseline="-25000">
                <a:solidFill>
                  <a:srgbClr val="000000"/>
                </a:solidFill>
                <a:latin typeface="Times New Roman" pitchFamily="18" charset="0"/>
                <a:cs typeface="Arial" pitchFamily="34" charset="0"/>
              </a:rPr>
              <a:t>3</a:t>
            </a:r>
            <a:r>
              <a:rPr lang="en-US">
                <a:solidFill>
                  <a:srgbClr val="000000"/>
                </a:solidFill>
                <a:latin typeface="Times New Roman" pitchFamily="18" charset="0"/>
                <a:cs typeface="Arial" pitchFamily="34" charset="0"/>
              </a:rPr>
              <a:t> </a:t>
            </a:r>
          </a:p>
        </p:txBody>
      </p:sp>
      <p:sp>
        <p:nvSpPr>
          <p:cNvPr id="161809" name="Line 17"/>
          <p:cNvSpPr>
            <a:spLocks noChangeShapeType="1"/>
          </p:cNvSpPr>
          <p:nvPr/>
        </p:nvSpPr>
        <p:spPr bwMode="auto">
          <a:xfrm flipH="1" flipV="1">
            <a:off x="4800600" y="5334000"/>
            <a:ext cx="533400" cy="4572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1810" name="Line 18"/>
          <p:cNvSpPr>
            <a:spLocks noChangeShapeType="1"/>
          </p:cNvSpPr>
          <p:nvPr/>
        </p:nvSpPr>
        <p:spPr bwMode="auto">
          <a:xfrm flipH="1" flipV="1">
            <a:off x="5257800" y="5486400"/>
            <a:ext cx="533400" cy="4572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1811" name="Line 19"/>
          <p:cNvSpPr>
            <a:spLocks noChangeShapeType="1"/>
          </p:cNvSpPr>
          <p:nvPr/>
        </p:nvSpPr>
        <p:spPr bwMode="auto">
          <a:xfrm flipH="1" flipV="1">
            <a:off x="5715000" y="5334000"/>
            <a:ext cx="533400" cy="4572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1812" name="Line 20"/>
          <p:cNvSpPr>
            <a:spLocks noChangeShapeType="1"/>
          </p:cNvSpPr>
          <p:nvPr/>
        </p:nvSpPr>
        <p:spPr bwMode="auto">
          <a:xfrm flipH="1" flipV="1">
            <a:off x="5638800" y="5029200"/>
            <a:ext cx="152400" cy="5334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1813" name="Line 21"/>
          <p:cNvSpPr>
            <a:spLocks noChangeShapeType="1"/>
          </p:cNvSpPr>
          <p:nvPr/>
        </p:nvSpPr>
        <p:spPr bwMode="auto">
          <a:xfrm flipH="1" flipV="1">
            <a:off x="6019800" y="5257800"/>
            <a:ext cx="152400" cy="5334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1814" name="Line 22"/>
          <p:cNvSpPr>
            <a:spLocks noChangeShapeType="1"/>
          </p:cNvSpPr>
          <p:nvPr/>
        </p:nvSpPr>
        <p:spPr bwMode="auto">
          <a:xfrm flipH="1" flipV="1">
            <a:off x="6553200" y="5181600"/>
            <a:ext cx="152400" cy="5334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1815" name="Line 23"/>
          <p:cNvSpPr>
            <a:spLocks noChangeShapeType="1"/>
          </p:cNvSpPr>
          <p:nvPr/>
        </p:nvSpPr>
        <p:spPr bwMode="auto">
          <a:xfrm flipH="1" flipV="1">
            <a:off x="6324600" y="5334000"/>
            <a:ext cx="152400" cy="3048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1816" name="Line 24"/>
          <p:cNvSpPr>
            <a:spLocks noChangeShapeType="1"/>
          </p:cNvSpPr>
          <p:nvPr/>
        </p:nvSpPr>
        <p:spPr bwMode="auto">
          <a:xfrm flipH="1" flipV="1">
            <a:off x="5867400" y="5486400"/>
            <a:ext cx="152400" cy="3048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1817" name="Line 25"/>
          <p:cNvSpPr>
            <a:spLocks noChangeShapeType="1"/>
          </p:cNvSpPr>
          <p:nvPr/>
        </p:nvSpPr>
        <p:spPr bwMode="auto">
          <a:xfrm flipH="1" flipV="1">
            <a:off x="5410200" y="5334000"/>
            <a:ext cx="152400" cy="3048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1818" name="Rectangle 26"/>
          <p:cNvSpPr>
            <a:spLocks noChangeArrowheads="1"/>
          </p:cNvSpPr>
          <p:nvPr/>
        </p:nvSpPr>
        <p:spPr bwMode="auto">
          <a:xfrm>
            <a:off x="7324725" y="6553200"/>
            <a:ext cx="1819275" cy="304800"/>
          </a:xfrm>
          <a:prstGeom prst="rect">
            <a:avLst/>
          </a:prstGeom>
          <a:noFill/>
          <a:ln w="9525">
            <a:noFill/>
            <a:miter lim="800000"/>
            <a:headEnd/>
            <a:tailEnd/>
          </a:ln>
        </p:spPr>
        <p:txBody>
          <a:bodyPr wrap="none">
            <a:spAutoFit/>
          </a:bodyPr>
          <a:lstStyle/>
          <a:p>
            <a:pPr fontAlgn="base">
              <a:spcBef>
                <a:spcPct val="0"/>
              </a:spcBef>
              <a:spcAft>
                <a:spcPct val="0"/>
              </a:spcAft>
            </a:pPr>
            <a:r>
              <a:rPr lang="en-US" sz="1400">
                <a:solidFill>
                  <a:srgbClr val="000000"/>
                </a:solidFill>
                <a:cs typeface="Arial" pitchFamily="34" charset="0"/>
              </a:rPr>
              <a:t>Source: W. Freeman</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a:lstStyle/>
          <a:p>
            <a:r>
              <a:rPr lang="en-US" smtClean="0"/>
              <a:t>Color matching experiment 1</a:t>
            </a:r>
          </a:p>
        </p:txBody>
      </p:sp>
      <p:sp>
        <p:nvSpPr>
          <p:cNvPr id="162819" name="Rectangle 3"/>
          <p:cNvSpPr>
            <a:spLocks noChangeArrowheads="1"/>
          </p:cNvSpPr>
          <p:nvPr/>
        </p:nvSpPr>
        <p:spPr bwMode="auto">
          <a:xfrm>
            <a:off x="2362200" y="2133600"/>
            <a:ext cx="1676400" cy="2667000"/>
          </a:xfrm>
          <a:prstGeom prst="rect">
            <a:avLst/>
          </a:prstGeom>
          <a:solidFill>
            <a:schemeClr val="accent1"/>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cs typeface="Arial" pitchFamily="34" charset="0"/>
            </a:endParaRPr>
          </a:p>
        </p:txBody>
      </p:sp>
      <p:sp>
        <p:nvSpPr>
          <p:cNvPr id="162820" name="Freeform 4"/>
          <p:cNvSpPr>
            <a:spLocks/>
          </p:cNvSpPr>
          <p:nvPr/>
        </p:nvSpPr>
        <p:spPr bwMode="auto">
          <a:xfrm flipV="1">
            <a:off x="6215063" y="5467350"/>
            <a:ext cx="795337"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2821" name="Freeform 5"/>
          <p:cNvSpPr>
            <a:spLocks/>
          </p:cNvSpPr>
          <p:nvPr/>
        </p:nvSpPr>
        <p:spPr bwMode="auto">
          <a:xfrm flipV="1">
            <a:off x="5724525" y="561975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2822" name="Freeform 6"/>
          <p:cNvSpPr>
            <a:spLocks/>
          </p:cNvSpPr>
          <p:nvPr/>
        </p:nvSpPr>
        <p:spPr bwMode="auto">
          <a:xfrm flipV="1">
            <a:off x="5343525" y="548640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2823" name="Freeform 7"/>
          <p:cNvSpPr>
            <a:spLocks/>
          </p:cNvSpPr>
          <p:nvPr/>
        </p:nvSpPr>
        <p:spPr bwMode="auto">
          <a:xfrm flipH="1" flipV="1">
            <a:off x="1524000" y="561975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2824" name="Line 8"/>
          <p:cNvSpPr>
            <a:spLocks noChangeShapeType="1"/>
          </p:cNvSpPr>
          <p:nvPr/>
        </p:nvSpPr>
        <p:spPr bwMode="auto">
          <a:xfrm flipV="1">
            <a:off x="1981200" y="5181600"/>
            <a:ext cx="76200" cy="5334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2825" name="Line 9"/>
          <p:cNvSpPr>
            <a:spLocks noChangeShapeType="1"/>
          </p:cNvSpPr>
          <p:nvPr/>
        </p:nvSpPr>
        <p:spPr bwMode="auto">
          <a:xfrm flipV="1">
            <a:off x="2286000" y="5638800"/>
            <a:ext cx="457200" cy="2286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2826" name="Line 10"/>
          <p:cNvSpPr>
            <a:spLocks noChangeShapeType="1"/>
          </p:cNvSpPr>
          <p:nvPr/>
        </p:nvSpPr>
        <p:spPr bwMode="auto">
          <a:xfrm flipV="1">
            <a:off x="2133600" y="5410200"/>
            <a:ext cx="304800" cy="3810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2827" name="Rectangle 11"/>
          <p:cNvSpPr>
            <a:spLocks noChangeArrowheads="1"/>
          </p:cNvSpPr>
          <p:nvPr/>
        </p:nvSpPr>
        <p:spPr bwMode="auto">
          <a:xfrm>
            <a:off x="4038600" y="2133600"/>
            <a:ext cx="1676400" cy="2667000"/>
          </a:xfrm>
          <a:prstGeom prst="rect">
            <a:avLst/>
          </a:prstGeom>
          <a:solidFill>
            <a:srgbClr val="00CC99"/>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cs typeface="Arial" pitchFamily="34" charset="0"/>
            </a:endParaRPr>
          </a:p>
        </p:txBody>
      </p:sp>
      <p:sp>
        <p:nvSpPr>
          <p:cNvPr id="162828" name="Line 12"/>
          <p:cNvSpPr>
            <a:spLocks noChangeShapeType="1"/>
          </p:cNvSpPr>
          <p:nvPr/>
        </p:nvSpPr>
        <p:spPr bwMode="auto">
          <a:xfrm>
            <a:off x="7086600" y="6019800"/>
            <a:ext cx="1219200" cy="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2829" name="Rectangle 13"/>
          <p:cNvSpPr>
            <a:spLocks noChangeArrowheads="1"/>
          </p:cNvSpPr>
          <p:nvPr/>
        </p:nvSpPr>
        <p:spPr bwMode="auto">
          <a:xfrm>
            <a:off x="7086600" y="5791200"/>
            <a:ext cx="381000" cy="228600"/>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cs typeface="Arial" pitchFamily="34" charset="0"/>
            </a:endParaRPr>
          </a:p>
        </p:txBody>
      </p:sp>
      <p:sp>
        <p:nvSpPr>
          <p:cNvPr id="162830" name="Rectangle 14"/>
          <p:cNvSpPr>
            <a:spLocks noChangeArrowheads="1"/>
          </p:cNvSpPr>
          <p:nvPr/>
        </p:nvSpPr>
        <p:spPr bwMode="auto">
          <a:xfrm>
            <a:off x="7620000" y="4724400"/>
            <a:ext cx="381000" cy="1295400"/>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cs typeface="Arial" pitchFamily="34" charset="0"/>
            </a:endParaRPr>
          </a:p>
        </p:txBody>
      </p:sp>
      <p:sp>
        <p:nvSpPr>
          <p:cNvPr id="162831" name="Rectangle 15"/>
          <p:cNvSpPr>
            <a:spLocks noChangeArrowheads="1"/>
          </p:cNvSpPr>
          <p:nvPr/>
        </p:nvSpPr>
        <p:spPr bwMode="auto">
          <a:xfrm>
            <a:off x="8153400" y="4800600"/>
            <a:ext cx="381000" cy="1219200"/>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cs typeface="Arial" pitchFamily="34" charset="0"/>
            </a:endParaRPr>
          </a:p>
        </p:txBody>
      </p:sp>
      <p:sp>
        <p:nvSpPr>
          <p:cNvPr id="162832" name="Text Box 16"/>
          <p:cNvSpPr txBox="1">
            <a:spLocks noChangeArrowheads="1"/>
          </p:cNvSpPr>
          <p:nvPr/>
        </p:nvSpPr>
        <p:spPr bwMode="auto">
          <a:xfrm>
            <a:off x="7070725" y="6061075"/>
            <a:ext cx="1631950" cy="457200"/>
          </a:xfrm>
          <a:prstGeom prst="rect">
            <a:avLst/>
          </a:prstGeom>
          <a:noFill/>
          <a:ln w="9525">
            <a:noFill/>
            <a:miter lim="800000"/>
            <a:headEnd/>
            <a:tailEnd/>
          </a:ln>
        </p:spPr>
        <p:txBody>
          <a:bodyPr wrap="none">
            <a:spAutoFit/>
          </a:bodyPr>
          <a:lstStyle/>
          <a:p>
            <a:pPr fontAlgn="base">
              <a:spcBef>
                <a:spcPct val="0"/>
              </a:spcBef>
              <a:spcAft>
                <a:spcPct val="0"/>
              </a:spcAft>
            </a:pPr>
            <a:r>
              <a:rPr lang="en-US">
                <a:solidFill>
                  <a:srgbClr val="000000"/>
                </a:solidFill>
                <a:latin typeface="Times New Roman" pitchFamily="18" charset="0"/>
                <a:cs typeface="Arial" pitchFamily="34" charset="0"/>
              </a:rPr>
              <a:t>p</a:t>
            </a:r>
            <a:r>
              <a:rPr lang="en-US" baseline="-25000">
                <a:solidFill>
                  <a:srgbClr val="000000"/>
                </a:solidFill>
                <a:latin typeface="Times New Roman" pitchFamily="18" charset="0"/>
                <a:cs typeface="Arial" pitchFamily="34" charset="0"/>
              </a:rPr>
              <a:t>1    </a:t>
            </a:r>
            <a:r>
              <a:rPr lang="en-US">
                <a:solidFill>
                  <a:srgbClr val="000000"/>
                </a:solidFill>
                <a:latin typeface="Times New Roman" pitchFamily="18" charset="0"/>
                <a:cs typeface="Arial" pitchFamily="34" charset="0"/>
              </a:rPr>
              <a:t> p</a:t>
            </a:r>
            <a:r>
              <a:rPr lang="en-US" baseline="-25000">
                <a:solidFill>
                  <a:srgbClr val="000000"/>
                </a:solidFill>
                <a:latin typeface="Times New Roman" pitchFamily="18" charset="0"/>
                <a:cs typeface="Arial" pitchFamily="34" charset="0"/>
              </a:rPr>
              <a:t>2     </a:t>
            </a:r>
            <a:r>
              <a:rPr lang="en-US">
                <a:solidFill>
                  <a:srgbClr val="000000"/>
                </a:solidFill>
                <a:latin typeface="Times New Roman" pitchFamily="18" charset="0"/>
                <a:cs typeface="Arial" pitchFamily="34" charset="0"/>
              </a:rPr>
              <a:t> p</a:t>
            </a:r>
            <a:r>
              <a:rPr lang="en-US" baseline="-25000">
                <a:solidFill>
                  <a:srgbClr val="000000"/>
                </a:solidFill>
                <a:latin typeface="Times New Roman" pitchFamily="18" charset="0"/>
                <a:cs typeface="Arial" pitchFamily="34" charset="0"/>
              </a:rPr>
              <a:t>3</a:t>
            </a:r>
            <a:r>
              <a:rPr lang="en-US">
                <a:solidFill>
                  <a:srgbClr val="000000"/>
                </a:solidFill>
                <a:latin typeface="Times New Roman" pitchFamily="18" charset="0"/>
                <a:cs typeface="Arial" pitchFamily="34" charset="0"/>
              </a:rPr>
              <a:t> </a:t>
            </a:r>
          </a:p>
        </p:txBody>
      </p:sp>
      <p:sp>
        <p:nvSpPr>
          <p:cNvPr id="162833" name="Line 17"/>
          <p:cNvSpPr>
            <a:spLocks noChangeShapeType="1"/>
          </p:cNvSpPr>
          <p:nvPr/>
        </p:nvSpPr>
        <p:spPr bwMode="auto">
          <a:xfrm flipH="1" flipV="1">
            <a:off x="4800600" y="5334000"/>
            <a:ext cx="533400" cy="4572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2834" name="Line 18"/>
          <p:cNvSpPr>
            <a:spLocks noChangeShapeType="1"/>
          </p:cNvSpPr>
          <p:nvPr/>
        </p:nvSpPr>
        <p:spPr bwMode="auto">
          <a:xfrm flipH="1" flipV="1">
            <a:off x="5257800" y="5486400"/>
            <a:ext cx="533400" cy="4572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2835" name="Line 19"/>
          <p:cNvSpPr>
            <a:spLocks noChangeShapeType="1"/>
          </p:cNvSpPr>
          <p:nvPr/>
        </p:nvSpPr>
        <p:spPr bwMode="auto">
          <a:xfrm flipH="1" flipV="1">
            <a:off x="5715000" y="5334000"/>
            <a:ext cx="533400" cy="4572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2836" name="Line 20"/>
          <p:cNvSpPr>
            <a:spLocks noChangeShapeType="1"/>
          </p:cNvSpPr>
          <p:nvPr/>
        </p:nvSpPr>
        <p:spPr bwMode="auto">
          <a:xfrm flipH="1" flipV="1">
            <a:off x="5638800" y="5029200"/>
            <a:ext cx="152400" cy="5334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2837" name="Line 21"/>
          <p:cNvSpPr>
            <a:spLocks noChangeShapeType="1"/>
          </p:cNvSpPr>
          <p:nvPr/>
        </p:nvSpPr>
        <p:spPr bwMode="auto">
          <a:xfrm flipH="1" flipV="1">
            <a:off x="6019800" y="5257800"/>
            <a:ext cx="152400" cy="5334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2838" name="Line 22"/>
          <p:cNvSpPr>
            <a:spLocks noChangeShapeType="1"/>
          </p:cNvSpPr>
          <p:nvPr/>
        </p:nvSpPr>
        <p:spPr bwMode="auto">
          <a:xfrm flipH="1" flipV="1">
            <a:off x="6553200" y="5181600"/>
            <a:ext cx="152400" cy="5334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2839" name="Line 23"/>
          <p:cNvSpPr>
            <a:spLocks noChangeShapeType="1"/>
          </p:cNvSpPr>
          <p:nvPr/>
        </p:nvSpPr>
        <p:spPr bwMode="auto">
          <a:xfrm flipH="1" flipV="1">
            <a:off x="6324600" y="5334000"/>
            <a:ext cx="152400" cy="3048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2840" name="Line 24"/>
          <p:cNvSpPr>
            <a:spLocks noChangeShapeType="1"/>
          </p:cNvSpPr>
          <p:nvPr/>
        </p:nvSpPr>
        <p:spPr bwMode="auto">
          <a:xfrm flipH="1" flipV="1">
            <a:off x="5867400" y="5486400"/>
            <a:ext cx="152400" cy="3048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2841" name="Line 25"/>
          <p:cNvSpPr>
            <a:spLocks noChangeShapeType="1"/>
          </p:cNvSpPr>
          <p:nvPr/>
        </p:nvSpPr>
        <p:spPr bwMode="auto">
          <a:xfrm flipH="1" flipV="1">
            <a:off x="5410200" y="5334000"/>
            <a:ext cx="152400" cy="3048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grpSp>
        <p:nvGrpSpPr>
          <p:cNvPr id="2" name="Group 26"/>
          <p:cNvGrpSpPr>
            <a:grpSpLocks/>
          </p:cNvGrpSpPr>
          <p:nvPr/>
        </p:nvGrpSpPr>
        <p:grpSpPr bwMode="auto">
          <a:xfrm>
            <a:off x="6629400" y="2362200"/>
            <a:ext cx="2513013" cy="1752600"/>
            <a:chOff x="4176" y="1488"/>
            <a:chExt cx="1583" cy="1104"/>
          </a:xfrm>
        </p:grpSpPr>
        <p:sp>
          <p:nvSpPr>
            <p:cNvPr id="162844" name="Text Box 27"/>
            <p:cNvSpPr txBox="1">
              <a:spLocks noChangeArrowheads="1"/>
            </p:cNvSpPr>
            <p:nvPr/>
          </p:nvSpPr>
          <p:spPr bwMode="auto">
            <a:xfrm>
              <a:off x="4176" y="1488"/>
              <a:ext cx="1583" cy="748"/>
            </a:xfrm>
            <a:prstGeom prst="rect">
              <a:avLst/>
            </a:prstGeom>
            <a:noFill/>
            <a:ln w="9525">
              <a:noFill/>
              <a:miter lim="800000"/>
              <a:headEnd/>
              <a:tailEnd/>
            </a:ln>
          </p:spPr>
          <p:txBody>
            <a:bodyPr>
              <a:spAutoFit/>
            </a:bodyPr>
            <a:lstStyle/>
            <a:p>
              <a:pPr fontAlgn="base">
                <a:spcBef>
                  <a:spcPct val="0"/>
                </a:spcBef>
                <a:spcAft>
                  <a:spcPct val="0"/>
                </a:spcAft>
              </a:pPr>
              <a:r>
                <a:rPr lang="en-US">
                  <a:solidFill>
                    <a:srgbClr val="3333CC"/>
                  </a:solidFill>
                  <a:latin typeface="Times New Roman" pitchFamily="18" charset="0"/>
                  <a:cs typeface="Arial" pitchFamily="34" charset="0"/>
                </a:rPr>
                <a:t>The primary color amounts needed for a match</a:t>
              </a:r>
            </a:p>
          </p:txBody>
        </p:sp>
        <p:sp>
          <p:nvSpPr>
            <p:cNvPr id="162845" name="Line 28"/>
            <p:cNvSpPr>
              <a:spLocks noChangeShapeType="1"/>
            </p:cNvSpPr>
            <p:nvPr/>
          </p:nvSpPr>
          <p:spPr bwMode="auto">
            <a:xfrm>
              <a:off x="4896" y="2208"/>
              <a:ext cx="0" cy="384"/>
            </a:xfrm>
            <a:prstGeom prst="line">
              <a:avLst/>
            </a:prstGeom>
            <a:noFill/>
            <a:ln w="28575">
              <a:solidFill>
                <a:schemeClr val="accent2"/>
              </a:solidFill>
              <a:round/>
              <a:headEnd/>
              <a:tailEnd type="triangle" w="med" len="med"/>
            </a:ln>
          </p:spPr>
          <p:txBody>
            <a:bodyPr/>
            <a:lstStyle/>
            <a:p>
              <a:pPr fontAlgn="base">
                <a:spcBef>
                  <a:spcPct val="0"/>
                </a:spcBef>
                <a:spcAft>
                  <a:spcPct val="0"/>
                </a:spcAft>
              </a:pPr>
              <a:endParaRPr lang="en-US">
                <a:solidFill>
                  <a:srgbClr val="000000"/>
                </a:solidFill>
                <a:cs typeface="Arial" pitchFamily="34" charset="0"/>
              </a:endParaRPr>
            </a:p>
          </p:txBody>
        </p:sp>
      </p:grpSp>
      <p:sp>
        <p:nvSpPr>
          <p:cNvPr id="162843" name="Rectangle 29"/>
          <p:cNvSpPr>
            <a:spLocks noChangeArrowheads="1"/>
          </p:cNvSpPr>
          <p:nvPr/>
        </p:nvSpPr>
        <p:spPr bwMode="auto">
          <a:xfrm>
            <a:off x="7324725" y="6553200"/>
            <a:ext cx="1819275" cy="304800"/>
          </a:xfrm>
          <a:prstGeom prst="rect">
            <a:avLst/>
          </a:prstGeom>
          <a:noFill/>
          <a:ln w="9525">
            <a:noFill/>
            <a:miter lim="800000"/>
            <a:headEnd/>
            <a:tailEnd/>
          </a:ln>
        </p:spPr>
        <p:txBody>
          <a:bodyPr wrap="none">
            <a:spAutoFit/>
          </a:bodyPr>
          <a:lstStyle/>
          <a:p>
            <a:pPr fontAlgn="base">
              <a:spcBef>
                <a:spcPct val="0"/>
              </a:spcBef>
              <a:spcAft>
                <a:spcPct val="0"/>
              </a:spcAft>
            </a:pPr>
            <a:r>
              <a:rPr lang="en-US" sz="1400">
                <a:solidFill>
                  <a:srgbClr val="000000"/>
                </a:solidFill>
                <a:cs typeface="Arial" pitchFamily="34" charset="0"/>
              </a:rPr>
              <a:t>Source: W. Freeman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09575" y="0"/>
            <a:ext cx="8229600" cy="1143000"/>
          </a:xfrm>
        </p:spPr>
        <p:txBody>
          <a:bodyPr/>
          <a:lstStyle/>
          <a:p>
            <a:pPr eaLnBrk="1" hangingPunct="1"/>
            <a:r>
              <a:rPr lang="en-US" altLang="en-US"/>
              <a:t>Color mixing</a:t>
            </a:r>
          </a:p>
        </p:txBody>
      </p:sp>
      <p:pic>
        <p:nvPicPr>
          <p:cNvPr id="54275" name="Picture 4"/>
          <p:cNvPicPr>
            <a:picLocks noChangeAspect="1" noChangeArrowheads="1"/>
          </p:cNvPicPr>
          <p:nvPr/>
        </p:nvPicPr>
        <p:blipFill>
          <a:blip r:embed="rId3">
            <a:extLst>
              <a:ext uri="{28A0092B-C50C-407E-A947-70E740481C1C}">
                <a14:useLocalDpi xmlns:a14="http://schemas.microsoft.com/office/drawing/2010/main" val="0"/>
              </a:ext>
            </a:extLst>
          </a:blip>
          <a:srcRect l="8464" t="33163" r="8055" b="2768"/>
          <a:stretch>
            <a:fillRect/>
          </a:stretch>
        </p:blipFill>
        <p:spPr bwMode="auto">
          <a:xfrm>
            <a:off x="539750" y="1644650"/>
            <a:ext cx="7848600" cy="368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6" name="Picture 5" descr="spectrum"/>
          <p:cNvPicPr>
            <a:picLocks noChangeAspect="1" noChangeArrowheads="1"/>
          </p:cNvPicPr>
          <p:nvPr/>
        </p:nvPicPr>
        <p:blipFill>
          <a:blip r:embed="rId4">
            <a:extLst>
              <a:ext uri="{28A0092B-C50C-407E-A947-70E740481C1C}">
                <a14:useLocalDpi xmlns:a14="http://schemas.microsoft.com/office/drawing/2010/main" val="0"/>
              </a:ext>
            </a:extLst>
          </a:blip>
          <a:srcRect l="7269" t="66267" r="36986" b="9822"/>
          <a:stretch>
            <a:fillRect/>
          </a:stretch>
        </p:blipFill>
        <p:spPr bwMode="auto">
          <a:xfrm>
            <a:off x="3221038" y="5437188"/>
            <a:ext cx="2879725"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7" name="Text Box 7"/>
          <p:cNvSpPr txBox="1">
            <a:spLocks noChangeArrowheads="1"/>
          </p:cNvSpPr>
          <p:nvPr/>
        </p:nvSpPr>
        <p:spPr bwMode="auto">
          <a:xfrm>
            <a:off x="7056438" y="6502400"/>
            <a:ext cx="24479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50000"/>
              </a:spcBef>
            </a:pPr>
            <a:r>
              <a:rPr lang="en-US" altLang="en-US" sz="1200" b="0"/>
              <a:t>Source: W. Freeman</a:t>
            </a:r>
          </a:p>
        </p:txBody>
      </p:sp>
    </p:spTree>
    <p:extLst>
      <p:ext uri="{BB962C8B-B14F-4D97-AF65-F5344CB8AC3E}">
        <p14:creationId xmlns:p14="http://schemas.microsoft.com/office/powerpoint/2010/main" val="9276269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482600" y="0"/>
            <a:ext cx="8229600" cy="1143000"/>
          </a:xfrm>
        </p:spPr>
        <p:txBody>
          <a:bodyPr/>
          <a:lstStyle/>
          <a:p>
            <a:pPr eaLnBrk="1" hangingPunct="1"/>
            <a:r>
              <a:rPr lang="en-US" altLang="en-US"/>
              <a:t>Additive color mixing</a:t>
            </a:r>
          </a:p>
        </p:txBody>
      </p:sp>
      <p:pic>
        <p:nvPicPr>
          <p:cNvPr id="55299" name="Picture 6"/>
          <p:cNvPicPr>
            <a:picLocks noChangeAspect="1" noChangeArrowheads="1"/>
          </p:cNvPicPr>
          <p:nvPr/>
        </p:nvPicPr>
        <p:blipFill>
          <a:blip r:embed="rId3">
            <a:extLst>
              <a:ext uri="{28A0092B-C50C-407E-A947-70E740481C1C}">
                <a14:useLocalDpi xmlns:a14="http://schemas.microsoft.com/office/drawing/2010/main" val="0"/>
              </a:ext>
            </a:extLst>
          </a:blip>
          <a:srcRect l="8273" t="18030" r="52161" b="33963"/>
          <a:stretch>
            <a:fillRect/>
          </a:stretch>
        </p:blipFill>
        <p:spPr bwMode="auto">
          <a:xfrm>
            <a:off x="503238" y="1238250"/>
            <a:ext cx="3779837" cy="280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6" name="Picture 8"/>
          <p:cNvPicPr>
            <a:picLocks noChangeAspect="1" noChangeArrowheads="1"/>
          </p:cNvPicPr>
          <p:nvPr/>
        </p:nvPicPr>
        <p:blipFill>
          <a:blip r:embed="rId3">
            <a:extLst>
              <a:ext uri="{28A0092B-C50C-407E-A947-70E740481C1C}">
                <a14:useLocalDpi xmlns:a14="http://schemas.microsoft.com/office/drawing/2010/main" val="0"/>
              </a:ext>
            </a:extLst>
          </a:blip>
          <a:srcRect l="8273" t="70808" r="52161" b="3734"/>
          <a:stretch>
            <a:fillRect/>
          </a:stretch>
        </p:blipFill>
        <p:spPr bwMode="auto">
          <a:xfrm>
            <a:off x="503238" y="4406900"/>
            <a:ext cx="3925887" cy="154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1" name="Text Box 9"/>
          <p:cNvSpPr txBox="1">
            <a:spLocks noChangeArrowheads="1"/>
          </p:cNvSpPr>
          <p:nvPr/>
        </p:nvSpPr>
        <p:spPr bwMode="auto">
          <a:xfrm>
            <a:off x="5003800" y="1525588"/>
            <a:ext cx="352901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50000"/>
              </a:spcBef>
            </a:pPr>
            <a:r>
              <a:rPr lang="en-US" altLang="en-US" sz="2800" b="0"/>
              <a:t>Colors combine by </a:t>
            </a:r>
            <a:r>
              <a:rPr lang="en-US" altLang="en-US" sz="2800" b="0" i="1"/>
              <a:t>adding</a:t>
            </a:r>
            <a:r>
              <a:rPr lang="en-US" altLang="en-US" sz="2800" b="0"/>
              <a:t> color spectra</a:t>
            </a:r>
          </a:p>
        </p:txBody>
      </p:sp>
      <p:pic>
        <p:nvPicPr>
          <p:cNvPr id="63500" name="Picture 12" descr="RGBligh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063" y="2678113"/>
            <a:ext cx="2016125"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01" name="Text Box 13"/>
          <p:cNvSpPr txBox="1">
            <a:spLocks noChangeArrowheads="1"/>
          </p:cNvSpPr>
          <p:nvPr/>
        </p:nvSpPr>
        <p:spPr bwMode="auto">
          <a:xfrm>
            <a:off x="5111750" y="5162550"/>
            <a:ext cx="338455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50000"/>
              </a:spcBef>
            </a:pPr>
            <a:r>
              <a:rPr lang="en-US" altLang="en-US" sz="2800" b="0"/>
              <a:t>Light </a:t>
            </a:r>
            <a:r>
              <a:rPr lang="en-US" altLang="en-US" sz="2800" b="0" i="1"/>
              <a:t>adds</a:t>
            </a:r>
            <a:r>
              <a:rPr lang="en-US" altLang="en-US" sz="2800" b="0"/>
              <a:t> to existing black.</a:t>
            </a:r>
          </a:p>
        </p:txBody>
      </p:sp>
      <p:sp>
        <p:nvSpPr>
          <p:cNvPr id="55304" name="Text Box 7"/>
          <p:cNvSpPr txBox="1">
            <a:spLocks noChangeArrowheads="1"/>
          </p:cNvSpPr>
          <p:nvPr/>
        </p:nvSpPr>
        <p:spPr bwMode="auto">
          <a:xfrm>
            <a:off x="7056438" y="6502400"/>
            <a:ext cx="24479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50000"/>
              </a:spcBef>
            </a:pPr>
            <a:r>
              <a:rPr lang="en-US" altLang="en-US" sz="1200" b="0"/>
              <a:t>Source: W. Freeman</a:t>
            </a:r>
          </a:p>
        </p:txBody>
      </p:sp>
    </p:spTree>
    <p:extLst>
      <p:ext uri="{BB962C8B-B14F-4D97-AF65-F5344CB8AC3E}">
        <p14:creationId xmlns:p14="http://schemas.microsoft.com/office/powerpoint/2010/main" val="8779590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34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350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5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0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ltLang="en-US"/>
              <a:t>What is color?</a:t>
            </a:r>
          </a:p>
        </p:txBody>
      </p:sp>
      <p:sp>
        <p:nvSpPr>
          <p:cNvPr id="45059" name="Rectangle 3"/>
          <p:cNvSpPr>
            <a:spLocks noGrp="1" noChangeArrowheads="1"/>
          </p:cNvSpPr>
          <p:nvPr>
            <p:ph type="body" idx="1"/>
          </p:nvPr>
        </p:nvSpPr>
        <p:spPr>
          <a:xfrm>
            <a:off x="503238" y="1341438"/>
            <a:ext cx="4537075" cy="2971800"/>
          </a:xfrm>
        </p:spPr>
        <p:txBody>
          <a:bodyPr>
            <a:normAutofit fontScale="70000" lnSpcReduction="20000"/>
          </a:bodyPr>
          <a:lstStyle/>
          <a:p>
            <a:pPr>
              <a:spcBef>
                <a:spcPts val="1200"/>
              </a:spcBef>
            </a:pPr>
            <a:r>
              <a:rPr lang="en-US" altLang="en-US"/>
              <a:t>The result of interaction between physical light in the environment and our visual system.</a:t>
            </a:r>
          </a:p>
          <a:p>
            <a:pPr>
              <a:spcBef>
                <a:spcPts val="1200"/>
              </a:spcBef>
            </a:pPr>
            <a:endParaRPr lang="en-US" altLang="en-US" sz="1400"/>
          </a:p>
          <a:p>
            <a:pPr>
              <a:spcBef>
                <a:spcPts val="1200"/>
              </a:spcBef>
            </a:pPr>
            <a:r>
              <a:rPr lang="en-US" altLang="en-US"/>
              <a:t>A </a:t>
            </a:r>
            <a:r>
              <a:rPr lang="en-US" altLang="en-US" i="1"/>
              <a:t>psychological property</a:t>
            </a:r>
            <a:r>
              <a:rPr lang="en-US" altLang="en-US"/>
              <a:t> of our visual experiences when we look at objects and lights, </a:t>
            </a:r>
            <a:r>
              <a:rPr lang="en-US" altLang="en-US" i="1"/>
              <a:t>not a physical property </a:t>
            </a:r>
            <a:r>
              <a:rPr lang="en-US" altLang="en-US"/>
              <a:t>of those objects or lights. </a:t>
            </a:r>
            <a:br>
              <a:rPr lang="en-US" altLang="en-US"/>
            </a:br>
            <a:endParaRPr lang="en-US" altLang="en-US"/>
          </a:p>
        </p:txBody>
      </p:sp>
      <p:pic>
        <p:nvPicPr>
          <p:cNvPr id="450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6213" y="1376363"/>
            <a:ext cx="33528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TextBox 4"/>
          <p:cNvSpPr txBox="1">
            <a:spLocks noChangeArrowheads="1"/>
          </p:cNvSpPr>
          <p:nvPr/>
        </p:nvSpPr>
        <p:spPr bwMode="auto">
          <a:xfrm>
            <a:off x="0" y="6019800"/>
            <a:ext cx="309562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sz="1400" b="0"/>
              <a:t>Slide credit: Lana Lazebnik</a:t>
            </a:r>
          </a:p>
        </p:txBody>
      </p:sp>
    </p:spTree>
    <p:extLst>
      <p:ext uri="{BB962C8B-B14F-4D97-AF65-F5344CB8AC3E}">
        <p14:creationId xmlns:p14="http://schemas.microsoft.com/office/powerpoint/2010/main" val="19832985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46088" y="0"/>
            <a:ext cx="8229600" cy="1143000"/>
          </a:xfrm>
        </p:spPr>
        <p:txBody>
          <a:bodyPr/>
          <a:lstStyle/>
          <a:p>
            <a:pPr eaLnBrk="1" hangingPunct="1"/>
            <a:r>
              <a:rPr lang="en-US" altLang="en-US" sz="4000">
                <a:solidFill>
                  <a:schemeClr val="tx1"/>
                </a:solidFill>
              </a:rPr>
              <a:t>Examples of additive color systems</a:t>
            </a:r>
          </a:p>
        </p:txBody>
      </p:sp>
      <p:pic>
        <p:nvPicPr>
          <p:cNvPr id="56323" name="Picture 4" descr="c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063" y="1530350"/>
            <a:ext cx="3076575"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4" name="Picture 5" descr="vdc_marquee_rg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3902075"/>
            <a:ext cx="381635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5" name="Text Box 6"/>
          <p:cNvSpPr txBox="1">
            <a:spLocks noChangeArrowheads="1"/>
          </p:cNvSpPr>
          <p:nvPr/>
        </p:nvSpPr>
        <p:spPr bwMode="auto">
          <a:xfrm>
            <a:off x="6659563" y="6227763"/>
            <a:ext cx="324008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50000"/>
              </a:spcBef>
            </a:pPr>
            <a:r>
              <a:rPr lang="en-US" altLang="en-US" sz="1200" b="0"/>
              <a:t>http://www.jegsworks.com</a:t>
            </a:r>
          </a:p>
          <a:p>
            <a:pPr eaLnBrk="1" hangingPunct="1">
              <a:spcBef>
                <a:spcPct val="50000"/>
              </a:spcBef>
            </a:pPr>
            <a:r>
              <a:rPr lang="en-US" altLang="en-US" sz="1200" b="0"/>
              <a:t>http://www.crtprojectors.co.uk/</a:t>
            </a:r>
          </a:p>
        </p:txBody>
      </p:sp>
      <p:sp>
        <p:nvSpPr>
          <p:cNvPr id="56326" name="Text Box 7"/>
          <p:cNvSpPr txBox="1">
            <a:spLocks noChangeArrowheads="1"/>
          </p:cNvSpPr>
          <p:nvPr/>
        </p:nvSpPr>
        <p:spPr bwMode="auto">
          <a:xfrm>
            <a:off x="1439863" y="5310188"/>
            <a:ext cx="36734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50000"/>
              </a:spcBef>
            </a:pPr>
            <a:r>
              <a:rPr lang="en-US" altLang="en-US" b="0"/>
              <a:t>CRT phosphors</a:t>
            </a:r>
          </a:p>
        </p:txBody>
      </p:sp>
      <p:sp>
        <p:nvSpPr>
          <p:cNvPr id="56327" name="Text Box 8"/>
          <p:cNvSpPr txBox="1">
            <a:spLocks noChangeArrowheads="1"/>
          </p:cNvSpPr>
          <p:nvPr/>
        </p:nvSpPr>
        <p:spPr bwMode="auto">
          <a:xfrm>
            <a:off x="5468938" y="5861050"/>
            <a:ext cx="36734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50000"/>
              </a:spcBef>
            </a:pPr>
            <a:r>
              <a:rPr lang="en-US" altLang="en-US" b="0"/>
              <a:t>multiple projectors</a:t>
            </a:r>
          </a:p>
        </p:txBody>
      </p:sp>
      <p:pic>
        <p:nvPicPr>
          <p:cNvPr id="56328"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6513" y="906463"/>
            <a:ext cx="2984500" cy="299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600561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p:txBody>
          <a:bodyPr/>
          <a:lstStyle/>
          <a:p>
            <a:r>
              <a:rPr lang="en-US" smtClean="0"/>
              <a:t>Color matching experiment 2</a:t>
            </a:r>
          </a:p>
        </p:txBody>
      </p:sp>
      <p:sp>
        <p:nvSpPr>
          <p:cNvPr id="163843" name="Rectangle 3"/>
          <p:cNvSpPr>
            <a:spLocks noChangeArrowheads="1"/>
          </p:cNvSpPr>
          <p:nvPr/>
        </p:nvSpPr>
        <p:spPr bwMode="auto">
          <a:xfrm>
            <a:off x="2362200" y="2133600"/>
            <a:ext cx="1676400" cy="2667000"/>
          </a:xfrm>
          <a:prstGeom prst="rect">
            <a:avLst/>
          </a:prstGeom>
          <a:solidFill>
            <a:srgbClr val="800000"/>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cs typeface="Arial" pitchFamily="34" charset="0"/>
            </a:endParaRPr>
          </a:p>
        </p:txBody>
      </p:sp>
      <p:sp>
        <p:nvSpPr>
          <p:cNvPr id="163844" name="Freeform 4"/>
          <p:cNvSpPr>
            <a:spLocks/>
          </p:cNvSpPr>
          <p:nvPr/>
        </p:nvSpPr>
        <p:spPr bwMode="auto">
          <a:xfrm flipV="1">
            <a:off x="6215063" y="5467350"/>
            <a:ext cx="795337"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3845" name="Freeform 5"/>
          <p:cNvSpPr>
            <a:spLocks/>
          </p:cNvSpPr>
          <p:nvPr/>
        </p:nvSpPr>
        <p:spPr bwMode="auto">
          <a:xfrm flipV="1">
            <a:off x="5724525" y="561975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3846" name="Freeform 6"/>
          <p:cNvSpPr>
            <a:spLocks/>
          </p:cNvSpPr>
          <p:nvPr/>
        </p:nvSpPr>
        <p:spPr bwMode="auto">
          <a:xfrm flipV="1">
            <a:off x="5343525" y="548640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3847" name="Freeform 7"/>
          <p:cNvSpPr>
            <a:spLocks/>
          </p:cNvSpPr>
          <p:nvPr/>
        </p:nvSpPr>
        <p:spPr bwMode="auto">
          <a:xfrm flipH="1" flipV="1">
            <a:off x="1524000" y="561975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3848" name="Line 8"/>
          <p:cNvSpPr>
            <a:spLocks noChangeShapeType="1"/>
          </p:cNvSpPr>
          <p:nvPr/>
        </p:nvSpPr>
        <p:spPr bwMode="auto">
          <a:xfrm flipV="1">
            <a:off x="1981200" y="5181600"/>
            <a:ext cx="76200" cy="5334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3849" name="Line 9"/>
          <p:cNvSpPr>
            <a:spLocks noChangeShapeType="1"/>
          </p:cNvSpPr>
          <p:nvPr/>
        </p:nvSpPr>
        <p:spPr bwMode="auto">
          <a:xfrm flipV="1">
            <a:off x="2286000" y="5638800"/>
            <a:ext cx="457200" cy="2286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3850" name="Line 10"/>
          <p:cNvSpPr>
            <a:spLocks noChangeShapeType="1"/>
          </p:cNvSpPr>
          <p:nvPr/>
        </p:nvSpPr>
        <p:spPr bwMode="auto">
          <a:xfrm flipV="1">
            <a:off x="2133600" y="5410200"/>
            <a:ext cx="304800" cy="3810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3851" name="Rectangle 11"/>
          <p:cNvSpPr>
            <a:spLocks noChangeArrowheads="1"/>
          </p:cNvSpPr>
          <p:nvPr/>
        </p:nvSpPr>
        <p:spPr bwMode="auto">
          <a:xfrm>
            <a:off x="4038600" y="2133600"/>
            <a:ext cx="1676400" cy="2667000"/>
          </a:xfrm>
          <a:prstGeom prst="rect">
            <a:avLst/>
          </a:prstGeom>
          <a:solidFill>
            <a:schemeClr val="tx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cs typeface="Arial" pitchFamily="34" charset="0"/>
            </a:endParaRPr>
          </a:p>
        </p:txBody>
      </p:sp>
      <p:sp>
        <p:nvSpPr>
          <p:cNvPr id="163852" name="Rectangle 12"/>
          <p:cNvSpPr>
            <a:spLocks noChangeArrowheads="1"/>
          </p:cNvSpPr>
          <p:nvPr/>
        </p:nvSpPr>
        <p:spPr bwMode="auto">
          <a:xfrm>
            <a:off x="7324725" y="6553200"/>
            <a:ext cx="1819275" cy="304800"/>
          </a:xfrm>
          <a:prstGeom prst="rect">
            <a:avLst/>
          </a:prstGeom>
          <a:noFill/>
          <a:ln w="9525">
            <a:noFill/>
            <a:miter lim="800000"/>
            <a:headEnd/>
            <a:tailEnd/>
          </a:ln>
        </p:spPr>
        <p:txBody>
          <a:bodyPr wrap="none">
            <a:spAutoFit/>
          </a:bodyPr>
          <a:lstStyle/>
          <a:p>
            <a:pPr fontAlgn="base">
              <a:spcBef>
                <a:spcPct val="0"/>
              </a:spcBef>
              <a:spcAft>
                <a:spcPct val="0"/>
              </a:spcAft>
            </a:pPr>
            <a:r>
              <a:rPr lang="en-US" sz="1400">
                <a:solidFill>
                  <a:srgbClr val="000000"/>
                </a:solidFill>
                <a:cs typeface="Arial" pitchFamily="34" charset="0"/>
              </a:rPr>
              <a:t>Source: W. Freeman</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p:txBody>
          <a:bodyPr/>
          <a:lstStyle/>
          <a:p>
            <a:r>
              <a:rPr lang="en-US" smtClean="0"/>
              <a:t>Color matching experiment 2</a:t>
            </a:r>
          </a:p>
        </p:txBody>
      </p:sp>
      <p:sp>
        <p:nvSpPr>
          <p:cNvPr id="164867" name="Rectangle 3"/>
          <p:cNvSpPr>
            <a:spLocks noChangeArrowheads="1"/>
          </p:cNvSpPr>
          <p:nvPr/>
        </p:nvSpPr>
        <p:spPr bwMode="auto">
          <a:xfrm>
            <a:off x="2362200" y="2133600"/>
            <a:ext cx="1676400" cy="2667000"/>
          </a:xfrm>
          <a:prstGeom prst="rect">
            <a:avLst/>
          </a:prstGeom>
          <a:solidFill>
            <a:srgbClr val="800000"/>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cs typeface="Arial" pitchFamily="34" charset="0"/>
            </a:endParaRPr>
          </a:p>
        </p:txBody>
      </p:sp>
      <p:sp>
        <p:nvSpPr>
          <p:cNvPr id="164868" name="Freeform 4"/>
          <p:cNvSpPr>
            <a:spLocks/>
          </p:cNvSpPr>
          <p:nvPr/>
        </p:nvSpPr>
        <p:spPr bwMode="auto">
          <a:xfrm flipV="1">
            <a:off x="6215063" y="5467350"/>
            <a:ext cx="795337"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4869" name="Freeform 5"/>
          <p:cNvSpPr>
            <a:spLocks/>
          </p:cNvSpPr>
          <p:nvPr/>
        </p:nvSpPr>
        <p:spPr bwMode="auto">
          <a:xfrm flipV="1">
            <a:off x="5724525" y="561975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4870" name="Freeform 6"/>
          <p:cNvSpPr>
            <a:spLocks/>
          </p:cNvSpPr>
          <p:nvPr/>
        </p:nvSpPr>
        <p:spPr bwMode="auto">
          <a:xfrm flipV="1">
            <a:off x="5343525" y="548640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4871" name="Freeform 7"/>
          <p:cNvSpPr>
            <a:spLocks/>
          </p:cNvSpPr>
          <p:nvPr/>
        </p:nvSpPr>
        <p:spPr bwMode="auto">
          <a:xfrm flipH="1" flipV="1">
            <a:off x="1524000" y="561975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4872" name="Line 8"/>
          <p:cNvSpPr>
            <a:spLocks noChangeShapeType="1"/>
          </p:cNvSpPr>
          <p:nvPr/>
        </p:nvSpPr>
        <p:spPr bwMode="auto">
          <a:xfrm flipV="1">
            <a:off x="1981200" y="5181600"/>
            <a:ext cx="76200" cy="5334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4873" name="Line 9"/>
          <p:cNvSpPr>
            <a:spLocks noChangeShapeType="1"/>
          </p:cNvSpPr>
          <p:nvPr/>
        </p:nvSpPr>
        <p:spPr bwMode="auto">
          <a:xfrm flipV="1">
            <a:off x="2286000" y="5638800"/>
            <a:ext cx="457200" cy="2286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4874" name="Line 10"/>
          <p:cNvSpPr>
            <a:spLocks noChangeShapeType="1"/>
          </p:cNvSpPr>
          <p:nvPr/>
        </p:nvSpPr>
        <p:spPr bwMode="auto">
          <a:xfrm flipV="1">
            <a:off x="2133600" y="5410200"/>
            <a:ext cx="304800" cy="3810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4875" name="Rectangle 11"/>
          <p:cNvSpPr>
            <a:spLocks noChangeArrowheads="1"/>
          </p:cNvSpPr>
          <p:nvPr/>
        </p:nvSpPr>
        <p:spPr bwMode="auto">
          <a:xfrm>
            <a:off x="4038600" y="2133600"/>
            <a:ext cx="1676400" cy="2667000"/>
          </a:xfrm>
          <a:prstGeom prst="rect">
            <a:avLst/>
          </a:prstGeom>
          <a:solidFill>
            <a:srgbClr val="CC0066"/>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cs typeface="Arial" pitchFamily="34" charset="0"/>
            </a:endParaRPr>
          </a:p>
        </p:txBody>
      </p:sp>
      <p:sp>
        <p:nvSpPr>
          <p:cNvPr id="164876" name="Line 12"/>
          <p:cNvSpPr>
            <a:spLocks noChangeShapeType="1"/>
          </p:cNvSpPr>
          <p:nvPr/>
        </p:nvSpPr>
        <p:spPr bwMode="auto">
          <a:xfrm>
            <a:off x="7086600" y="6019800"/>
            <a:ext cx="1219200" cy="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4877" name="Rectangle 13"/>
          <p:cNvSpPr>
            <a:spLocks noChangeArrowheads="1"/>
          </p:cNvSpPr>
          <p:nvPr/>
        </p:nvSpPr>
        <p:spPr bwMode="auto">
          <a:xfrm>
            <a:off x="7086600" y="5181600"/>
            <a:ext cx="381000" cy="838200"/>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cs typeface="Arial" pitchFamily="34" charset="0"/>
            </a:endParaRPr>
          </a:p>
        </p:txBody>
      </p:sp>
      <p:sp>
        <p:nvSpPr>
          <p:cNvPr id="164878" name="Rectangle 14"/>
          <p:cNvSpPr>
            <a:spLocks noChangeArrowheads="1"/>
          </p:cNvSpPr>
          <p:nvPr/>
        </p:nvSpPr>
        <p:spPr bwMode="auto">
          <a:xfrm>
            <a:off x="7620000" y="5943600"/>
            <a:ext cx="381000" cy="76200"/>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cs typeface="Arial" pitchFamily="34" charset="0"/>
            </a:endParaRPr>
          </a:p>
        </p:txBody>
      </p:sp>
      <p:sp>
        <p:nvSpPr>
          <p:cNvPr id="164880" name="Text Box 16"/>
          <p:cNvSpPr txBox="1">
            <a:spLocks noChangeArrowheads="1"/>
          </p:cNvSpPr>
          <p:nvPr/>
        </p:nvSpPr>
        <p:spPr bwMode="auto">
          <a:xfrm>
            <a:off x="7070725" y="6061075"/>
            <a:ext cx="1631950" cy="457200"/>
          </a:xfrm>
          <a:prstGeom prst="rect">
            <a:avLst/>
          </a:prstGeom>
          <a:noFill/>
          <a:ln w="9525">
            <a:noFill/>
            <a:miter lim="800000"/>
            <a:headEnd/>
            <a:tailEnd/>
          </a:ln>
        </p:spPr>
        <p:txBody>
          <a:bodyPr wrap="none">
            <a:spAutoFit/>
          </a:bodyPr>
          <a:lstStyle/>
          <a:p>
            <a:pPr fontAlgn="base">
              <a:spcBef>
                <a:spcPct val="0"/>
              </a:spcBef>
              <a:spcAft>
                <a:spcPct val="0"/>
              </a:spcAft>
            </a:pPr>
            <a:r>
              <a:rPr lang="en-US">
                <a:solidFill>
                  <a:srgbClr val="000000"/>
                </a:solidFill>
                <a:latin typeface="Times New Roman" pitchFamily="18" charset="0"/>
                <a:cs typeface="Arial" pitchFamily="34" charset="0"/>
              </a:rPr>
              <a:t>p</a:t>
            </a:r>
            <a:r>
              <a:rPr lang="en-US" baseline="-25000">
                <a:solidFill>
                  <a:srgbClr val="000000"/>
                </a:solidFill>
                <a:latin typeface="Times New Roman" pitchFamily="18" charset="0"/>
                <a:cs typeface="Arial" pitchFamily="34" charset="0"/>
              </a:rPr>
              <a:t>1    </a:t>
            </a:r>
            <a:r>
              <a:rPr lang="en-US">
                <a:solidFill>
                  <a:srgbClr val="000000"/>
                </a:solidFill>
                <a:latin typeface="Times New Roman" pitchFamily="18" charset="0"/>
                <a:cs typeface="Arial" pitchFamily="34" charset="0"/>
              </a:rPr>
              <a:t> p</a:t>
            </a:r>
            <a:r>
              <a:rPr lang="en-US" baseline="-25000">
                <a:solidFill>
                  <a:srgbClr val="000000"/>
                </a:solidFill>
                <a:latin typeface="Times New Roman" pitchFamily="18" charset="0"/>
                <a:cs typeface="Arial" pitchFamily="34" charset="0"/>
              </a:rPr>
              <a:t>2     </a:t>
            </a:r>
            <a:r>
              <a:rPr lang="en-US">
                <a:solidFill>
                  <a:srgbClr val="000000"/>
                </a:solidFill>
                <a:latin typeface="Times New Roman" pitchFamily="18" charset="0"/>
                <a:cs typeface="Arial" pitchFamily="34" charset="0"/>
              </a:rPr>
              <a:t> p</a:t>
            </a:r>
            <a:r>
              <a:rPr lang="en-US" baseline="-25000">
                <a:solidFill>
                  <a:srgbClr val="000000"/>
                </a:solidFill>
                <a:latin typeface="Times New Roman" pitchFamily="18" charset="0"/>
                <a:cs typeface="Arial" pitchFamily="34" charset="0"/>
              </a:rPr>
              <a:t>3</a:t>
            </a:r>
            <a:r>
              <a:rPr lang="en-US">
                <a:solidFill>
                  <a:srgbClr val="000000"/>
                </a:solidFill>
                <a:latin typeface="Times New Roman" pitchFamily="18" charset="0"/>
                <a:cs typeface="Arial" pitchFamily="34" charset="0"/>
              </a:rPr>
              <a:t> </a:t>
            </a:r>
          </a:p>
        </p:txBody>
      </p:sp>
      <p:sp>
        <p:nvSpPr>
          <p:cNvPr id="164881" name="Line 17"/>
          <p:cNvSpPr>
            <a:spLocks noChangeShapeType="1"/>
          </p:cNvSpPr>
          <p:nvPr/>
        </p:nvSpPr>
        <p:spPr bwMode="auto">
          <a:xfrm flipH="1" flipV="1">
            <a:off x="4800600" y="5334000"/>
            <a:ext cx="533400" cy="4572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4882" name="Line 18"/>
          <p:cNvSpPr>
            <a:spLocks noChangeShapeType="1"/>
          </p:cNvSpPr>
          <p:nvPr/>
        </p:nvSpPr>
        <p:spPr bwMode="auto">
          <a:xfrm flipH="1" flipV="1">
            <a:off x="5257800" y="5486400"/>
            <a:ext cx="533400" cy="4572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4883" name="Line 19"/>
          <p:cNvSpPr>
            <a:spLocks noChangeShapeType="1"/>
          </p:cNvSpPr>
          <p:nvPr/>
        </p:nvSpPr>
        <p:spPr bwMode="auto">
          <a:xfrm flipH="1" flipV="1">
            <a:off x="5715000" y="5334000"/>
            <a:ext cx="533400" cy="4572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4884" name="Line 20"/>
          <p:cNvSpPr>
            <a:spLocks noChangeShapeType="1"/>
          </p:cNvSpPr>
          <p:nvPr/>
        </p:nvSpPr>
        <p:spPr bwMode="auto">
          <a:xfrm flipH="1" flipV="1">
            <a:off x="5638800" y="5029200"/>
            <a:ext cx="152400" cy="5334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4885" name="Line 21"/>
          <p:cNvSpPr>
            <a:spLocks noChangeShapeType="1"/>
          </p:cNvSpPr>
          <p:nvPr/>
        </p:nvSpPr>
        <p:spPr bwMode="auto">
          <a:xfrm flipH="1" flipV="1">
            <a:off x="6019800" y="5257800"/>
            <a:ext cx="152400" cy="5334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4886" name="Line 22"/>
          <p:cNvSpPr>
            <a:spLocks noChangeShapeType="1"/>
          </p:cNvSpPr>
          <p:nvPr/>
        </p:nvSpPr>
        <p:spPr bwMode="auto">
          <a:xfrm flipH="1" flipV="1">
            <a:off x="6553200" y="5181600"/>
            <a:ext cx="152400" cy="5334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4887" name="Line 23"/>
          <p:cNvSpPr>
            <a:spLocks noChangeShapeType="1"/>
          </p:cNvSpPr>
          <p:nvPr/>
        </p:nvSpPr>
        <p:spPr bwMode="auto">
          <a:xfrm flipH="1" flipV="1">
            <a:off x="6324600" y="5334000"/>
            <a:ext cx="152400" cy="3048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4888" name="Line 24"/>
          <p:cNvSpPr>
            <a:spLocks noChangeShapeType="1"/>
          </p:cNvSpPr>
          <p:nvPr/>
        </p:nvSpPr>
        <p:spPr bwMode="auto">
          <a:xfrm flipH="1" flipV="1">
            <a:off x="5867400" y="5486400"/>
            <a:ext cx="152400" cy="3048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4889" name="Line 25"/>
          <p:cNvSpPr>
            <a:spLocks noChangeShapeType="1"/>
          </p:cNvSpPr>
          <p:nvPr/>
        </p:nvSpPr>
        <p:spPr bwMode="auto">
          <a:xfrm flipH="1" flipV="1">
            <a:off x="5410200" y="5334000"/>
            <a:ext cx="152400" cy="3048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4890" name="Rectangle 26"/>
          <p:cNvSpPr>
            <a:spLocks noChangeArrowheads="1"/>
          </p:cNvSpPr>
          <p:nvPr/>
        </p:nvSpPr>
        <p:spPr bwMode="auto">
          <a:xfrm>
            <a:off x="7324725" y="6553200"/>
            <a:ext cx="1819275" cy="304800"/>
          </a:xfrm>
          <a:prstGeom prst="rect">
            <a:avLst/>
          </a:prstGeom>
          <a:noFill/>
          <a:ln w="9525">
            <a:noFill/>
            <a:miter lim="800000"/>
            <a:headEnd/>
            <a:tailEnd/>
          </a:ln>
        </p:spPr>
        <p:txBody>
          <a:bodyPr wrap="none">
            <a:spAutoFit/>
          </a:bodyPr>
          <a:lstStyle/>
          <a:p>
            <a:pPr fontAlgn="base">
              <a:spcBef>
                <a:spcPct val="0"/>
              </a:spcBef>
              <a:spcAft>
                <a:spcPct val="0"/>
              </a:spcAft>
            </a:pPr>
            <a:r>
              <a:rPr lang="en-US" sz="1400">
                <a:solidFill>
                  <a:srgbClr val="000000"/>
                </a:solidFill>
                <a:cs typeface="Arial" pitchFamily="34" charset="0"/>
              </a:rPr>
              <a:t>Source: W. Freeman</a:t>
            </a:r>
          </a:p>
        </p:txBody>
      </p:sp>
      <p:sp>
        <p:nvSpPr>
          <p:cNvPr id="27" name="Rectangle 14"/>
          <p:cNvSpPr>
            <a:spLocks noChangeArrowheads="1"/>
          </p:cNvSpPr>
          <p:nvPr/>
        </p:nvSpPr>
        <p:spPr bwMode="auto">
          <a:xfrm>
            <a:off x="8153400" y="5334000"/>
            <a:ext cx="381000" cy="685800"/>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cs typeface="Arial" pitchFamily="34"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p:txBody>
          <a:bodyPr/>
          <a:lstStyle/>
          <a:p>
            <a:r>
              <a:rPr lang="en-US" smtClean="0"/>
              <a:t>Color matching experiment 2</a:t>
            </a:r>
          </a:p>
        </p:txBody>
      </p:sp>
      <p:sp>
        <p:nvSpPr>
          <p:cNvPr id="165891" name="Rectangle 3"/>
          <p:cNvSpPr>
            <a:spLocks noChangeArrowheads="1"/>
          </p:cNvSpPr>
          <p:nvPr/>
        </p:nvSpPr>
        <p:spPr bwMode="auto">
          <a:xfrm>
            <a:off x="2362200" y="2133600"/>
            <a:ext cx="1676400" cy="2667000"/>
          </a:xfrm>
          <a:prstGeom prst="rect">
            <a:avLst/>
          </a:prstGeom>
          <a:solidFill>
            <a:srgbClr val="800000"/>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cs typeface="Arial" pitchFamily="34" charset="0"/>
            </a:endParaRPr>
          </a:p>
        </p:txBody>
      </p:sp>
      <p:sp>
        <p:nvSpPr>
          <p:cNvPr id="165892" name="Freeform 4"/>
          <p:cNvSpPr>
            <a:spLocks/>
          </p:cNvSpPr>
          <p:nvPr/>
        </p:nvSpPr>
        <p:spPr bwMode="auto">
          <a:xfrm flipV="1">
            <a:off x="6215063" y="5467350"/>
            <a:ext cx="795337"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5893" name="Freeform 5"/>
          <p:cNvSpPr>
            <a:spLocks/>
          </p:cNvSpPr>
          <p:nvPr/>
        </p:nvSpPr>
        <p:spPr bwMode="auto">
          <a:xfrm flipV="1">
            <a:off x="5724525" y="561975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5894" name="Freeform 6"/>
          <p:cNvSpPr>
            <a:spLocks/>
          </p:cNvSpPr>
          <p:nvPr/>
        </p:nvSpPr>
        <p:spPr bwMode="auto">
          <a:xfrm flipV="1">
            <a:off x="5343525" y="548640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5895" name="Freeform 7"/>
          <p:cNvSpPr>
            <a:spLocks/>
          </p:cNvSpPr>
          <p:nvPr/>
        </p:nvSpPr>
        <p:spPr bwMode="auto">
          <a:xfrm flipH="1" flipV="1">
            <a:off x="1524000" y="561975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5896" name="Line 8"/>
          <p:cNvSpPr>
            <a:spLocks noChangeShapeType="1"/>
          </p:cNvSpPr>
          <p:nvPr/>
        </p:nvSpPr>
        <p:spPr bwMode="auto">
          <a:xfrm flipV="1">
            <a:off x="1981200" y="5181600"/>
            <a:ext cx="76200" cy="5334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5897" name="Line 9"/>
          <p:cNvSpPr>
            <a:spLocks noChangeShapeType="1"/>
          </p:cNvSpPr>
          <p:nvPr/>
        </p:nvSpPr>
        <p:spPr bwMode="auto">
          <a:xfrm flipV="1">
            <a:off x="2286000" y="5638800"/>
            <a:ext cx="457200" cy="2286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5898" name="Line 10"/>
          <p:cNvSpPr>
            <a:spLocks noChangeShapeType="1"/>
          </p:cNvSpPr>
          <p:nvPr/>
        </p:nvSpPr>
        <p:spPr bwMode="auto">
          <a:xfrm flipV="1">
            <a:off x="2133600" y="5410200"/>
            <a:ext cx="304800" cy="3810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5899" name="Rectangle 11"/>
          <p:cNvSpPr>
            <a:spLocks noChangeArrowheads="1"/>
          </p:cNvSpPr>
          <p:nvPr/>
        </p:nvSpPr>
        <p:spPr bwMode="auto">
          <a:xfrm>
            <a:off x="4038600" y="2133600"/>
            <a:ext cx="1676400" cy="2667000"/>
          </a:xfrm>
          <a:prstGeom prst="rect">
            <a:avLst/>
          </a:prstGeom>
          <a:solidFill>
            <a:srgbClr val="CC0000"/>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cs typeface="Arial" pitchFamily="34" charset="0"/>
            </a:endParaRPr>
          </a:p>
        </p:txBody>
      </p:sp>
      <p:sp>
        <p:nvSpPr>
          <p:cNvPr id="165900" name="Line 12"/>
          <p:cNvSpPr>
            <a:spLocks noChangeShapeType="1"/>
          </p:cNvSpPr>
          <p:nvPr/>
        </p:nvSpPr>
        <p:spPr bwMode="auto">
          <a:xfrm>
            <a:off x="7086600" y="6019800"/>
            <a:ext cx="1219200" cy="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5901" name="Rectangle 13"/>
          <p:cNvSpPr>
            <a:spLocks noChangeArrowheads="1"/>
          </p:cNvSpPr>
          <p:nvPr/>
        </p:nvSpPr>
        <p:spPr bwMode="auto">
          <a:xfrm>
            <a:off x="7086600" y="5181600"/>
            <a:ext cx="381000" cy="838200"/>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cs typeface="Arial" pitchFamily="34" charset="0"/>
            </a:endParaRPr>
          </a:p>
        </p:txBody>
      </p:sp>
      <p:sp>
        <p:nvSpPr>
          <p:cNvPr id="165902" name="Rectangle 14"/>
          <p:cNvSpPr>
            <a:spLocks noChangeArrowheads="1"/>
          </p:cNvSpPr>
          <p:nvPr/>
        </p:nvSpPr>
        <p:spPr bwMode="auto">
          <a:xfrm>
            <a:off x="8153400" y="5334000"/>
            <a:ext cx="381000" cy="685800"/>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cs typeface="Arial" pitchFamily="34" charset="0"/>
            </a:endParaRPr>
          </a:p>
        </p:txBody>
      </p:sp>
      <p:sp>
        <p:nvSpPr>
          <p:cNvPr id="165903" name="Text Box 15"/>
          <p:cNvSpPr txBox="1">
            <a:spLocks noChangeArrowheads="1"/>
          </p:cNvSpPr>
          <p:nvPr/>
        </p:nvSpPr>
        <p:spPr bwMode="auto">
          <a:xfrm>
            <a:off x="7070725" y="6061075"/>
            <a:ext cx="1631950" cy="457200"/>
          </a:xfrm>
          <a:prstGeom prst="rect">
            <a:avLst/>
          </a:prstGeom>
          <a:noFill/>
          <a:ln w="9525">
            <a:noFill/>
            <a:miter lim="800000"/>
            <a:headEnd/>
            <a:tailEnd/>
          </a:ln>
        </p:spPr>
        <p:txBody>
          <a:bodyPr wrap="none">
            <a:spAutoFit/>
          </a:bodyPr>
          <a:lstStyle/>
          <a:p>
            <a:pPr fontAlgn="base">
              <a:spcBef>
                <a:spcPct val="0"/>
              </a:spcBef>
              <a:spcAft>
                <a:spcPct val="0"/>
              </a:spcAft>
            </a:pPr>
            <a:r>
              <a:rPr lang="en-US">
                <a:solidFill>
                  <a:srgbClr val="000000"/>
                </a:solidFill>
                <a:latin typeface="Times New Roman" pitchFamily="18" charset="0"/>
                <a:cs typeface="Arial" pitchFamily="34" charset="0"/>
              </a:rPr>
              <a:t>p</a:t>
            </a:r>
            <a:r>
              <a:rPr lang="en-US" baseline="-25000">
                <a:solidFill>
                  <a:srgbClr val="000000"/>
                </a:solidFill>
                <a:latin typeface="Times New Roman" pitchFamily="18" charset="0"/>
                <a:cs typeface="Arial" pitchFamily="34" charset="0"/>
              </a:rPr>
              <a:t>1    </a:t>
            </a:r>
            <a:r>
              <a:rPr lang="en-US">
                <a:solidFill>
                  <a:srgbClr val="000000"/>
                </a:solidFill>
                <a:latin typeface="Times New Roman" pitchFamily="18" charset="0"/>
                <a:cs typeface="Arial" pitchFamily="34" charset="0"/>
              </a:rPr>
              <a:t> p</a:t>
            </a:r>
            <a:r>
              <a:rPr lang="en-US" baseline="-25000">
                <a:solidFill>
                  <a:srgbClr val="000000"/>
                </a:solidFill>
                <a:latin typeface="Times New Roman" pitchFamily="18" charset="0"/>
                <a:cs typeface="Arial" pitchFamily="34" charset="0"/>
              </a:rPr>
              <a:t>2     </a:t>
            </a:r>
            <a:r>
              <a:rPr lang="en-US">
                <a:solidFill>
                  <a:srgbClr val="000000"/>
                </a:solidFill>
                <a:latin typeface="Times New Roman" pitchFamily="18" charset="0"/>
                <a:cs typeface="Arial" pitchFamily="34" charset="0"/>
              </a:rPr>
              <a:t> p</a:t>
            </a:r>
            <a:r>
              <a:rPr lang="en-US" baseline="-25000">
                <a:solidFill>
                  <a:srgbClr val="000000"/>
                </a:solidFill>
                <a:latin typeface="Times New Roman" pitchFamily="18" charset="0"/>
                <a:cs typeface="Arial" pitchFamily="34" charset="0"/>
              </a:rPr>
              <a:t>3</a:t>
            </a:r>
            <a:r>
              <a:rPr lang="en-US">
                <a:solidFill>
                  <a:srgbClr val="000000"/>
                </a:solidFill>
                <a:latin typeface="Times New Roman" pitchFamily="18" charset="0"/>
                <a:cs typeface="Arial" pitchFamily="34" charset="0"/>
              </a:rPr>
              <a:t> </a:t>
            </a:r>
          </a:p>
        </p:txBody>
      </p:sp>
      <p:sp>
        <p:nvSpPr>
          <p:cNvPr id="165904" name="Line 16"/>
          <p:cNvSpPr>
            <a:spLocks noChangeShapeType="1"/>
          </p:cNvSpPr>
          <p:nvPr/>
        </p:nvSpPr>
        <p:spPr bwMode="auto">
          <a:xfrm flipH="1" flipV="1">
            <a:off x="4800600" y="5334000"/>
            <a:ext cx="533400" cy="4572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5905" name="Line 17"/>
          <p:cNvSpPr>
            <a:spLocks noChangeShapeType="1"/>
          </p:cNvSpPr>
          <p:nvPr/>
        </p:nvSpPr>
        <p:spPr bwMode="auto">
          <a:xfrm flipH="1" flipV="1">
            <a:off x="5257800" y="5486400"/>
            <a:ext cx="533400" cy="4572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5906" name="Line 18"/>
          <p:cNvSpPr>
            <a:spLocks noChangeShapeType="1"/>
          </p:cNvSpPr>
          <p:nvPr/>
        </p:nvSpPr>
        <p:spPr bwMode="auto">
          <a:xfrm flipH="1" flipV="1">
            <a:off x="5715000" y="5334000"/>
            <a:ext cx="533400" cy="4572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5907" name="Line 19"/>
          <p:cNvSpPr>
            <a:spLocks noChangeShapeType="1"/>
          </p:cNvSpPr>
          <p:nvPr/>
        </p:nvSpPr>
        <p:spPr bwMode="auto">
          <a:xfrm flipH="1" flipV="1">
            <a:off x="5638800" y="5029200"/>
            <a:ext cx="152400" cy="5334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5908" name="Line 20"/>
          <p:cNvSpPr>
            <a:spLocks noChangeShapeType="1"/>
          </p:cNvSpPr>
          <p:nvPr/>
        </p:nvSpPr>
        <p:spPr bwMode="auto">
          <a:xfrm flipH="1" flipV="1">
            <a:off x="6019800" y="5257800"/>
            <a:ext cx="152400" cy="5334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5909" name="Line 21"/>
          <p:cNvSpPr>
            <a:spLocks noChangeShapeType="1"/>
          </p:cNvSpPr>
          <p:nvPr/>
        </p:nvSpPr>
        <p:spPr bwMode="auto">
          <a:xfrm flipH="1" flipV="1">
            <a:off x="6553200" y="5181600"/>
            <a:ext cx="152400" cy="5334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5910" name="Line 22"/>
          <p:cNvSpPr>
            <a:spLocks noChangeShapeType="1"/>
          </p:cNvSpPr>
          <p:nvPr/>
        </p:nvSpPr>
        <p:spPr bwMode="auto">
          <a:xfrm flipH="1" flipV="1">
            <a:off x="6324600" y="5334000"/>
            <a:ext cx="152400" cy="3048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5911" name="Line 23"/>
          <p:cNvSpPr>
            <a:spLocks noChangeShapeType="1"/>
          </p:cNvSpPr>
          <p:nvPr/>
        </p:nvSpPr>
        <p:spPr bwMode="auto">
          <a:xfrm flipH="1" flipV="1">
            <a:off x="5867400" y="5486400"/>
            <a:ext cx="152400" cy="3048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5912" name="Line 24"/>
          <p:cNvSpPr>
            <a:spLocks noChangeShapeType="1"/>
          </p:cNvSpPr>
          <p:nvPr/>
        </p:nvSpPr>
        <p:spPr bwMode="auto">
          <a:xfrm flipH="1" flipV="1">
            <a:off x="5410200" y="5334000"/>
            <a:ext cx="152400" cy="3048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5913" name="Rectangle 25"/>
          <p:cNvSpPr>
            <a:spLocks noChangeArrowheads="1"/>
          </p:cNvSpPr>
          <p:nvPr/>
        </p:nvSpPr>
        <p:spPr bwMode="auto">
          <a:xfrm>
            <a:off x="7324725" y="6553200"/>
            <a:ext cx="1819275" cy="304800"/>
          </a:xfrm>
          <a:prstGeom prst="rect">
            <a:avLst/>
          </a:prstGeom>
          <a:noFill/>
          <a:ln w="9525">
            <a:noFill/>
            <a:miter lim="800000"/>
            <a:headEnd/>
            <a:tailEnd/>
          </a:ln>
        </p:spPr>
        <p:txBody>
          <a:bodyPr wrap="none">
            <a:spAutoFit/>
          </a:bodyPr>
          <a:lstStyle/>
          <a:p>
            <a:pPr fontAlgn="base">
              <a:spcBef>
                <a:spcPct val="0"/>
              </a:spcBef>
              <a:spcAft>
                <a:spcPct val="0"/>
              </a:spcAft>
            </a:pPr>
            <a:r>
              <a:rPr lang="en-US" sz="1400">
                <a:solidFill>
                  <a:srgbClr val="000000"/>
                </a:solidFill>
                <a:cs typeface="Arial" pitchFamily="34" charset="0"/>
              </a:rPr>
              <a:t>Source: W. Freeman</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p:txBody>
          <a:bodyPr/>
          <a:lstStyle/>
          <a:p>
            <a:r>
              <a:rPr lang="en-US" smtClean="0"/>
              <a:t>Color matching experiment 2</a:t>
            </a:r>
          </a:p>
        </p:txBody>
      </p:sp>
      <p:sp>
        <p:nvSpPr>
          <p:cNvPr id="166915" name="Rectangle 3"/>
          <p:cNvSpPr>
            <a:spLocks noChangeArrowheads="1"/>
          </p:cNvSpPr>
          <p:nvPr/>
        </p:nvSpPr>
        <p:spPr bwMode="auto">
          <a:xfrm>
            <a:off x="2362200" y="2133600"/>
            <a:ext cx="1676400" cy="2667000"/>
          </a:xfrm>
          <a:prstGeom prst="rect">
            <a:avLst/>
          </a:prstGeom>
          <a:solidFill>
            <a:srgbClr val="CC0000"/>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cs typeface="Arial" pitchFamily="34" charset="0"/>
            </a:endParaRPr>
          </a:p>
        </p:txBody>
      </p:sp>
      <p:sp>
        <p:nvSpPr>
          <p:cNvPr id="166916" name="Freeform 4"/>
          <p:cNvSpPr>
            <a:spLocks/>
          </p:cNvSpPr>
          <p:nvPr/>
        </p:nvSpPr>
        <p:spPr bwMode="auto">
          <a:xfrm flipV="1">
            <a:off x="6215063" y="5467350"/>
            <a:ext cx="795337"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6917" name="Freeform 5"/>
          <p:cNvSpPr>
            <a:spLocks/>
          </p:cNvSpPr>
          <p:nvPr/>
        </p:nvSpPr>
        <p:spPr bwMode="auto">
          <a:xfrm flipV="1">
            <a:off x="5724525" y="561975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6918" name="Freeform 6"/>
          <p:cNvSpPr>
            <a:spLocks/>
          </p:cNvSpPr>
          <p:nvPr/>
        </p:nvSpPr>
        <p:spPr bwMode="auto">
          <a:xfrm flipV="1">
            <a:off x="5343525" y="548640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6919" name="Freeform 7"/>
          <p:cNvSpPr>
            <a:spLocks/>
          </p:cNvSpPr>
          <p:nvPr/>
        </p:nvSpPr>
        <p:spPr bwMode="auto">
          <a:xfrm flipH="1" flipV="1">
            <a:off x="1524000" y="561975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6920" name="Line 8"/>
          <p:cNvSpPr>
            <a:spLocks noChangeShapeType="1"/>
          </p:cNvSpPr>
          <p:nvPr/>
        </p:nvSpPr>
        <p:spPr bwMode="auto">
          <a:xfrm flipV="1">
            <a:off x="1981200" y="5181600"/>
            <a:ext cx="76200" cy="5334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6921" name="Line 9"/>
          <p:cNvSpPr>
            <a:spLocks noChangeShapeType="1"/>
          </p:cNvSpPr>
          <p:nvPr/>
        </p:nvSpPr>
        <p:spPr bwMode="auto">
          <a:xfrm flipV="1">
            <a:off x="2286000" y="5638800"/>
            <a:ext cx="457200" cy="2286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6922" name="Line 10"/>
          <p:cNvSpPr>
            <a:spLocks noChangeShapeType="1"/>
          </p:cNvSpPr>
          <p:nvPr/>
        </p:nvSpPr>
        <p:spPr bwMode="auto">
          <a:xfrm flipV="1">
            <a:off x="2133600" y="5410200"/>
            <a:ext cx="304800" cy="3810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6923" name="Rectangle 11"/>
          <p:cNvSpPr>
            <a:spLocks noChangeArrowheads="1"/>
          </p:cNvSpPr>
          <p:nvPr/>
        </p:nvSpPr>
        <p:spPr bwMode="auto">
          <a:xfrm>
            <a:off x="4038600" y="2133600"/>
            <a:ext cx="1676400" cy="2667000"/>
          </a:xfrm>
          <a:prstGeom prst="rect">
            <a:avLst/>
          </a:prstGeom>
          <a:solidFill>
            <a:srgbClr val="CC0000"/>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cs typeface="Arial" pitchFamily="34" charset="0"/>
            </a:endParaRPr>
          </a:p>
        </p:txBody>
      </p:sp>
      <p:sp>
        <p:nvSpPr>
          <p:cNvPr id="166924" name="Line 12"/>
          <p:cNvSpPr>
            <a:spLocks noChangeShapeType="1"/>
          </p:cNvSpPr>
          <p:nvPr/>
        </p:nvSpPr>
        <p:spPr bwMode="auto">
          <a:xfrm>
            <a:off x="7086600" y="6019800"/>
            <a:ext cx="1219200" cy="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6925" name="Rectangle 13"/>
          <p:cNvSpPr>
            <a:spLocks noChangeArrowheads="1"/>
          </p:cNvSpPr>
          <p:nvPr/>
        </p:nvSpPr>
        <p:spPr bwMode="auto">
          <a:xfrm>
            <a:off x="7086600" y="5181600"/>
            <a:ext cx="381000" cy="838200"/>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cs typeface="Arial" pitchFamily="34" charset="0"/>
            </a:endParaRPr>
          </a:p>
        </p:txBody>
      </p:sp>
      <p:sp>
        <p:nvSpPr>
          <p:cNvPr id="166926" name="Rectangle 14"/>
          <p:cNvSpPr>
            <a:spLocks noChangeArrowheads="1"/>
          </p:cNvSpPr>
          <p:nvPr/>
        </p:nvSpPr>
        <p:spPr bwMode="auto">
          <a:xfrm>
            <a:off x="8153400" y="5334000"/>
            <a:ext cx="381000" cy="685800"/>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cs typeface="Arial" pitchFamily="34" charset="0"/>
            </a:endParaRPr>
          </a:p>
        </p:txBody>
      </p:sp>
      <p:sp>
        <p:nvSpPr>
          <p:cNvPr id="166927" name="Text Box 15"/>
          <p:cNvSpPr txBox="1">
            <a:spLocks noChangeArrowheads="1"/>
          </p:cNvSpPr>
          <p:nvPr/>
        </p:nvSpPr>
        <p:spPr bwMode="auto">
          <a:xfrm>
            <a:off x="7070725" y="6061075"/>
            <a:ext cx="1631950" cy="457200"/>
          </a:xfrm>
          <a:prstGeom prst="rect">
            <a:avLst/>
          </a:prstGeom>
          <a:noFill/>
          <a:ln w="9525">
            <a:noFill/>
            <a:miter lim="800000"/>
            <a:headEnd/>
            <a:tailEnd/>
          </a:ln>
        </p:spPr>
        <p:txBody>
          <a:bodyPr wrap="none">
            <a:spAutoFit/>
          </a:bodyPr>
          <a:lstStyle/>
          <a:p>
            <a:pPr fontAlgn="base">
              <a:spcBef>
                <a:spcPct val="0"/>
              </a:spcBef>
              <a:spcAft>
                <a:spcPct val="0"/>
              </a:spcAft>
            </a:pPr>
            <a:r>
              <a:rPr lang="en-US">
                <a:solidFill>
                  <a:srgbClr val="000000"/>
                </a:solidFill>
                <a:latin typeface="Times New Roman" pitchFamily="18" charset="0"/>
                <a:cs typeface="Arial" pitchFamily="34" charset="0"/>
              </a:rPr>
              <a:t>p</a:t>
            </a:r>
            <a:r>
              <a:rPr lang="en-US" baseline="-25000">
                <a:solidFill>
                  <a:srgbClr val="000000"/>
                </a:solidFill>
                <a:latin typeface="Times New Roman" pitchFamily="18" charset="0"/>
                <a:cs typeface="Arial" pitchFamily="34" charset="0"/>
              </a:rPr>
              <a:t>1    </a:t>
            </a:r>
            <a:r>
              <a:rPr lang="en-US">
                <a:solidFill>
                  <a:srgbClr val="000000"/>
                </a:solidFill>
                <a:latin typeface="Times New Roman" pitchFamily="18" charset="0"/>
                <a:cs typeface="Arial" pitchFamily="34" charset="0"/>
              </a:rPr>
              <a:t> p</a:t>
            </a:r>
            <a:r>
              <a:rPr lang="en-US" baseline="-25000">
                <a:solidFill>
                  <a:srgbClr val="000000"/>
                </a:solidFill>
                <a:latin typeface="Times New Roman" pitchFamily="18" charset="0"/>
                <a:cs typeface="Arial" pitchFamily="34" charset="0"/>
              </a:rPr>
              <a:t>2     </a:t>
            </a:r>
            <a:r>
              <a:rPr lang="en-US">
                <a:solidFill>
                  <a:srgbClr val="000000"/>
                </a:solidFill>
                <a:latin typeface="Times New Roman" pitchFamily="18" charset="0"/>
                <a:cs typeface="Arial" pitchFamily="34" charset="0"/>
              </a:rPr>
              <a:t> p</a:t>
            </a:r>
            <a:r>
              <a:rPr lang="en-US" baseline="-25000">
                <a:solidFill>
                  <a:srgbClr val="000000"/>
                </a:solidFill>
                <a:latin typeface="Times New Roman" pitchFamily="18" charset="0"/>
                <a:cs typeface="Arial" pitchFamily="34" charset="0"/>
              </a:rPr>
              <a:t>3</a:t>
            </a:r>
            <a:r>
              <a:rPr lang="en-US">
                <a:solidFill>
                  <a:srgbClr val="000000"/>
                </a:solidFill>
                <a:latin typeface="Times New Roman" pitchFamily="18" charset="0"/>
                <a:cs typeface="Arial" pitchFamily="34" charset="0"/>
              </a:rPr>
              <a:t> </a:t>
            </a:r>
          </a:p>
        </p:txBody>
      </p:sp>
      <p:sp>
        <p:nvSpPr>
          <p:cNvPr id="166928" name="Line 16"/>
          <p:cNvSpPr>
            <a:spLocks noChangeShapeType="1"/>
          </p:cNvSpPr>
          <p:nvPr/>
        </p:nvSpPr>
        <p:spPr bwMode="auto">
          <a:xfrm flipH="1" flipV="1">
            <a:off x="4800600" y="5334000"/>
            <a:ext cx="533400" cy="4572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6929" name="Line 17"/>
          <p:cNvSpPr>
            <a:spLocks noChangeShapeType="1"/>
          </p:cNvSpPr>
          <p:nvPr/>
        </p:nvSpPr>
        <p:spPr bwMode="auto">
          <a:xfrm flipH="1" flipV="1">
            <a:off x="5257800" y="5486400"/>
            <a:ext cx="533400" cy="4572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6930" name="Line 18"/>
          <p:cNvSpPr>
            <a:spLocks noChangeShapeType="1"/>
          </p:cNvSpPr>
          <p:nvPr/>
        </p:nvSpPr>
        <p:spPr bwMode="auto">
          <a:xfrm flipH="1" flipV="1">
            <a:off x="5715000" y="5334000"/>
            <a:ext cx="533400" cy="4572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6931" name="Line 19"/>
          <p:cNvSpPr>
            <a:spLocks noChangeShapeType="1"/>
          </p:cNvSpPr>
          <p:nvPr/>
        </p:nvSpPr>
        <p:spPr bwMode="auto">
          <a:xfrm flipH="1" flipV="1">
            <a:off x="5638800" y="5029200"/>
            <a:ext cx="152400" cy="5334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6932" name="Line 20"/>
          <p:cNvSpPr>
            <a:spLocks noChangeShapeType="1"/>
          </p:cNvSpPr>
          <p:nvPr/>
        </p:nvSpPr>
        <p:spPr bwMode="auto">
          <a:xfrm flipH="1" flipV="1">
            <a:off x="6019800" y="5257800"/>
            <a:ext cx="152400" cy="5334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6933" name="Line 21"/>
          <p:cNvSpPr>
            <a:spLocks noChangeShapeType="1"/>
          </p:cNvSpPr>
          <p:nvPr/>
        </p:nvSpPr>
        <p:spPr bwMode="auto">
          <a:xfrm flipH="1" flipV="1">
            <a:off x="6553200" y="5181600"/>
            <a:ext cx="152400" cy="5334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6934" name="Line 22"/>
          <p:cNvSpPr>
            <a:spLocks noChangeShapeType="1"/>
          </p:cNvSpPr>
          <p:nvPr/>
        </p:nvSpPr>
        <p:spPr bwMode="auto">
          <a:xfrm flipH="1" flipV="1">
            <a:off x="6324600" y="5334000"/>
            <a:ext cx="152400" cy="3048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6935" name="Line 23"/>
          <p:cNvSpPr>
            <a:spLocks noChangeShapeType="1"/>
          </p:cNvSpPr>
          <p:nvPr/>
        </p:nvSpPr>
        <p:spPr bwMode="auto">
          <a:xfrm flipH="1" flipV="1">
            <a:off x="5867400" y="5486400"/>
            <a:ext cx="152400" cy="3048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6936" name="Line 24"/>
          <p:cNvSpPr>
            <a:spLocks noChangeShapeType="1"/>
          </p:cNvSpPr>
          <p:nvPr/>
        </p:nvSpPr>
        <p:spPr bwMode="auto">
          <a:xfrm flipH="1" flipV="1">
            <a:off x="5410200" y="5334000"/>
            <a:ext cx="152400" cy="30480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6937" name="Line 25"/>
          <p:cNvSpPr>
            <a:spLocks noChangeShapeType="1"/>
          </p:cNvSpPr>
          <p:nvPr/>
        </p:nvSpPr>
        <p:spPr bwMode="auto">
          <a:xfrm>
            <a:off x="136525" y="6054725"/>
            <a:ext cx="1219200" cy="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6938" name="Rectangle 26"/>
          <p:cNvSpPr>
            <a:spLocks noChangeArrowheads="1"/>
          </p:cNvSpPr>
          <p:nvPr/>
        </p:nvSpPr>
        <p:spPr bwMode="auto">
          <a:xfrm>
            <a:off x="669925" y="5826125"/>
            <a:ext cx="381000" cy="228600"/>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cs typeface="Arial" pitchFamily="34" charset="0"/>
            </a:endParaRPr>
          </a:p>
        </p:txBody>
      </p:sp>
      <p:sp>
        <p:nvSpPr>
          <p:cNvPr id="166939" name="Text Box 27"/>
          <p:cNvSpPr txBox="1">
            <a:spLocks noChangeArrowheads="1"/>
          </p:cNvSpPr>
          <p:nvPr/>
        </p:nvSpPr>
        <p:spPr bwMode="auto">
          <a:xfrm>
            <a:off x="120650" y="6096000"/>
            <a:ext cx="1631950" cy="457200"/>
          </a:xfrm>
          <a:prstGeom prst="rect">
            <a:avLst/>
          </a:prstGeom>
          <a:noFill/>
          <a:ln w="9525">
            <a:noFill/>
            <a:miter lim="800000"/>
            <a:headEnd/>
            <a:tailEnd/>
          </a:ln>
        </p:spPr>
        <p:txBody>
          <a:bodyPr wrap="none">
            <a:spAutoFit/>
          </a:bodyPr>
          <a:lstStyle/>
          <a:p>
            <a:pPr fontAlgn="base">
              <a:spcBef>
                <a:spcPct val="0"/>
              </a:spcBef>
              <a:spcAft>
                <a:spcPct val="0"/>
              </a:spcAft>
            </a:pPr>
            <a:r>
              <a:rPr lang="en-US">
                <a:solidFill>
                  <a:srgbClr val="000000"/>
                </a:solidFill>
                <a:latin typeface="Times New Roman" pitchFamily="18" charset="0"/>
                <a:cs typeface="Arial" pitchFamily="34" charset="0"/>
              </a:rPr>
              <a:t>p</a:t>
            </a:r>
            <a:r>
              <a:rPr lang="en-US" baseline="-25000">
                <a:solidFill>
                  <a:srgbClr val="000000"/>
                </a:solidFill>
                <a:latin typeface="Times New Roman" pitchFamily="18" charset="0"/>
                <a:cs typeface="Arial" pitchFamily="34" charset="0"/>
              </a:rPr>
              <a:t>1    </a:t>
            </a:r>
            <a:r>
              <a:rPr lang="en-US">
                <a:solidFill>
                  <a:srgbClr val="000000"/>
                </a:solidFill>
                <a:latin typeface="Times New Roman" pitchFamily="18" charset="0"/>
                <a:cs typeface="Arial" pitchFamily="34" charset="0"/>
              </a:rPr>
              <a:t> p</a:t>
            </a:r>
            <a:r>
              <a:rPr lang="en-US" baseline="-25000">
                <a:solidFill>
                  <a:srgbClr val="000000"/>
                </a:solidFill>
                <a:latin typeface="Times New Roman" pitchFamily="18" charset="0"/>
                <a:cs typeface="Arial" pitchFamily="34" charset="0"/>
              </a:rPr>
              <a:t>2     </a:t>
            </a:r>
            <a:r>
              <a:rPr lang="en-US">
                <a:solidFill>
                  <a:srgbClr val="000000"/>
                </a:solidFill>
                <a:latin typeface="Times New Roman" pitchFamily="18" charset="0"/>
                <a:cs typeface="Arial" pitchFamily="34" charset="0"/>
              </a:rPr>
              <a:t> p</a:t>
            </a:r>
            <a:r>
              <a:rPr lang="en-US" baseline="-25000">
                <a:solidFill>
                  <a:srgbClr val="000000"/>
                </a:solidFill>
                <a:latin typeface="Times New Roman" pitchFamily="18" charset="0"/>
                <a:cs typeface="Arial" pitchFamily="34" charset="0"/>
              </a:rPr>
              <a:t>3</a:t>
            </a:r>
            <a:r>
              <a:rPr lang="en-US">
                <a:solidFill>
                  <a:srgbClr val="000000"/>
                </a:solidFill>
                <a:latin typeface="Times New Roman" pitchFamily="18" charset="0"/>
                <a:cs typeface="Arial" pitchFamily="34" charset="0"/>
              </a:rPr>
              <a:t> </a:t>
            </a:r>
          </a:p>
        </p:txBody>
      </p:sp>
      <p:grpSp>
        <p:nvGrpSpPr>
          <p:cNvPr id="2" name="Group 28"/>
          <p:cNvGrpSpPr>
            <a:grpSpLocks/>
          </p:cNvGrpSpPr>
          <p:nvPr/>
        </p:nvGrpSpPr>
        <p:grpSpPr bwMode="auto">
          <a:xfrm flipH="1">
            <a:off x="1219200" y="4876800"/>
            <a:ext cx="1295400" cy="1360488"/>
            <a:chOff x="4416" y="1296"/>
            <a:chExt cx="816" cy="857"/>
          </a:xfrm>
        </p:grpSpPr>
        <p:sp>
          <p:nvSpPr>
            <p:cNvPr id="166950" name="Freeform 29"/>
            <p:cNvSpPr>
              <a:spLocks/>
            </p:cNvSpPr>
            <p:nvPr/>
          </p:nvSpPr>
          <p:spPr bwMode="auto">
            <a:xfrm flipV="1">
              <a:off x="4731" y="1476"/>
              <a:ext cx="501" cy="677"/>
            </a:xfrm>
            <a:custGeom>
              <a:avLst/>
              <a:gdLst>
                <a:gd name="T0" fmla="*/ 209 w 501"/>
                <a:gd name="T1" fmla="*/ 20 h 677"/>
                <a:gd name="T2" fmla="*/ 436 w 501"/>
                <a:gd name="T3" fmla="*/ 53 h 677"/>
                <a:gd name="T4" fmla="*/ 501 w 501"/>
                <a:gd name="T5" fmla="*/ 142 h 677"/>
                <a:gd name="T6" fmla="*/ 403 w 501"/>
                <a:gd name="T7" fmla="*/ 337 h 677"/>
                <a:gd name="T8" fmla="*/ 338 w 501"/>
                <a:gd name="T9" fmla="*/ 442 h 677"/>
                <a:gd name="T10" fmla="*/ 298 w 501"/>
                <a:gd name="T11" fmla="*/ 507 h 677"/>
                <a:gd name="T12" fmla="*/ 176 w 501"/>
                <a:gd name="T13" fmla="*/ 442 h 677"/>
                <a:gd name="T14" fmla="*/ 144 w 501"/>
                <a:gd name="T15" fmla="*/ 426 h 677"/>
                <a:gd name="T16" fmla="*/ 95 w 501"/>
                <a:gd name="T17" fmla="*/ 410 h 677"/>
                <a:gd name="T18" fmla="*/ 14 w 501"/>
                <a:gd name="T19" fmla="*/ 442 h 677"/>
                <a:gd name="T20" fmla="*/ 79 w 501"/>
                <a:gd name="T21" fmla="*/ 531 h 677"/>
                <a:gd name="T22" fmla="*/ 298 w 501"/>
                <a:gd name="T23" fmla="*/ 677 h 677"/>
                <a:gd name="T24" fmla="*/ 282 w 501"/>
                <a:gd name="T25" fmla="*/ 556 h 677"/>
                <a:gd name="T26" fmla="*/ 22 w 501"/>
                <a:gd name="T27" fmla="*/ 345 h 677"/>
                <a:gd name="T28" fmla="*/ 38 w 501"/>
                <a:gd name="T29" fmla="*/ 434 h 677"/>
                <a:gd name="T30" fmla="*/ 63 w 501"/>
                <a:gd name="T31" fmla="*/ 474 h 677"/>
                <a:gd name="T32" fmla="*/ 290 w 501"/>
                <a:gd name="T33" fmla="*/ 596 h 677"/>
                <a:gd name="T34" fmla="*/ 257 w 501"/>
                <a:gd name="T35" fmla="*/ 523 h 677"/>
                <a:gd name="T36" fmla="*/ 54 w 501"/>
                <a:gd name="T37" fmla="*/ 434 h 677"/>
                <a:gd name="T38" fmla="*/ 95 w 501"/>
                <a:gd name="T39" fmla="*/ 337 h 677"/>
                <a:gd name="T40" fmla="*/ 168 w 501"/>
                <a:gd name="T41" fmla="*/ 174 h 677"/>
                <a:gd name="T42" fmla="*/ 184 w 501"/>
                <a:gd name="T43" fmla="*/ 117 h 677"/>
                <a:gd name="T44" fmla="*/ 200 w 501"/>
                <a:gd name="T45" fmla="*/ 93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6951" name="Line 30"/>
            <p:cNvSpPr>
              <a:spLocks noChangeShapeType="1"/>
            </p:cNvSpPr>
            <p:nvPr/>
          </p:nvSpPr>
          <p:spPr bwMode="auto">
            <a:xfrm flipH="1" flipV="1">
              <a:off x="4416" y="1392"/>
              <a:ext cx="336" cy="288"/>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6952" name="Line 31"/>
            <p:cNvSpPr>
              <a:spLocks noChangeShapeType="1"/>
            </p:cNvSpPr>
            <p:nvPr/>
          </p:nvSpPr>
          <p:spPr bwMode="auto">
            <a:xfrm flipH="1" flipV="1">
              <a:off x="4944" y="1296"/>
              <a:ext cx="96" cy="336"/>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6953" name="Line 32"/>
            <p:cNvSpPr>
              <a:spLocks noChangeShapeType="1"/>
            </p:cNvSpPr>
            <p:nvPr/>
          </p:nvSpPr>
          <p:spPr bwMode="auto">
            <a:xfrm flipH="1" flipV="1">
              <a:off x="4800" y="1392"/>
              <a:ext cx="96" cy="192"/>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grpSp>
      <p:sp>
        <p:nvSpPr>
          <p:cNvPr id="166941" name="Text Box 33"/>
          <p:cNvSpPr txBox="1">
            <a:spLocks noChangeArrowheads="1"/>
          </p:cNvSpPr>
          <p:nvPr/>
        </p:nvSpPr>
        <p:spPr bwMode="auto">
          <a:xfrm>
            <a:off x="152400" y="1600200"/>
            <a:ext cx="2209800" cy="3013075"/>
          </a:xfrm>
          <a:prstGeom prst="rect">
            <a:avLst/>
          </a:prstGeom>
          <a:noFill/>
          <a:ln w="9525">
            <a:noFill/>
            <a:miter lim="800000"/>
            <a:headEnd/>
            <a:tailEnd/>
          </a:ln>
        </p:spPr>
        <p:txBody>
          <a:bodyPr>
            <a:spAutoFit/>
          </a:bodyPr>
          <a:lstStyle/>
          <a:p>
            <a:pPr fontAlgn="base">
              <a:spcBef>
                <a:spcPct val="0"/>
              </a:spcBef>
              <a:spcAft>
                <a:spcPct val="0"/>
              </a:spcAft>
            </a:pPr>
            <a:r>
              <a:rPr lang="en-US">
                <a:solidFill>
                  <a:srgbClr val="3333CC"/>
                </a:solidFill>
                <a:latin typeface="Times New Roman" pitchFamily="18" charset="0"/>
                <a:cs typeface="Arial" pitchFamily="34" charset="0"/>
              </a:rPr>
              <a:t>We say a “negative” amount of p</a:t>
            </a:r>
            <a:r>
              <a:rPr lang="en-US" baseline="-25000">
                <a:solidFill>
                  <a:srgbClr val="3333CC"/>
                </a:solidFill>
                <a:latin typeface="Times New Roman" pitchFamily="18" charset="0"/>
                <a:cs typeface="Arial" pitchFamily="34" charset="0"/>
              </a:rPr>
              <a:t>2</a:t>
            </a:r>
            <a:r>
              <a:rPr lang="en-US">
                <a:solidFill>
                  <a:srgbClr val="3333CC"/>
                </a:solidFill>
                <a:latin typeface="Times New Roman" pitchFamily="18" charset="0"/>
                <a:cs typeface="Arial" pitchFamily="34" charset="0"/>
              </a:rPr>
              <a:t> was needed to make the match, because we added it to the test color’s side.</a:t>
            </a:r>
          </a:p>
        </p:txBody>
      </p:sp>
      <p:sp>
        <p:nvSpPr>
          <p:cNvPr id="757794" name="Text Box 34"/>
          <p:cNvSpPr txBox="1">
            <a:spLocks noChangeArrowheads="1"/>
          </p:cNvSpPr>
          <p:nvPr/>
        </p:nvSpPr>
        <p:spPr bwMode="auto">
          <a:xfrm>
            <a:off x="6553200" y="1327150"/>
            <a:ext cx="2513013" cy="1187450"/>
          </a:xfrm>
          <a:prstGeom prst="rect">
            <a:avLst/>
          </a:prstGeom>
          <a:noFill/>
          <a:ln w="9525">
            <a:noFill/>
            <a:miter lim="800000"/>
            <a:headEnd/>
            <a:tailEnd/>
          </a:ln>
        </p:spPr>
        <p:txBody>
          <a:bodyPr>
            <a:spAutoFit/>
          </a:bodyPr>
          <a:lstStyle/>
          <a:p>
            <a:pPr fontAlgn="base">
              <a:spcBef>
                <a:spcPct val="0"/>
              </a:spcBef>
              <a:spcAft>
                <a:spcPct val="0"/>
              </a:spcAft>
            </a:pPr>
            <a:r>
              <a:rPr lang="en-US">
                <a:solidFill>
                  <a:srgbClr val="3333CC"/>
                </a:solidFill>
                <a:latin typeface="Times New Roman" pitchFamily="18" charset="0"/>
                <a:cs typeface="Arial" pitchFamily="34" charset="0"/>
              </a:rPr>
              <a:t>The primary color amounts needed for a match:</a:t>
            </a:r>
          </a:p>
        </p:txBody>
      </p:sp>
      <p:grpSp>
        <p:nvGrpSpPr>
          <p:cNvPr id="3" name="Group 35"/>
          <p:cNvGrpSpPr>
            <a:grpSpLocks/>
          </p:cNvGrpSpPr>
          <p:nvPr/>
        </p:nvGrpSpPr>
        <p:grpSpPr bwMode="auto">
          <a:xfrm>
            <a:off x="7054850" y="2625725"/>
            <a:ext cx="1631950" cy="1336675"/>
            <a:chOff x="4444" y="1654"/>
            <a:chExt cx="1028" cy="842"/>
          </a:xfrm>
        </p:grpSpPr>
        <p:sp>
          <p:nvSpPr>
            <p:cNvPr id="166945" name="Line 36"/>
            <p:cNvSpPr>
              <a:spLocks noChangeShapeType="1"/>
            </p:cNvSpPr>
            <p:nvPr/>
          </p:nvSpPr>
          <p:spPr bwMode="auto">
            <a:xfrm>
              <a:off x="4454" y="2182"/>
              <a:ext cx="768" cy="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cs typeface="Arial" pitchFamily="34" charset="0"/>
              </a:endParaRPr>
            </a:p>
          </p:txBody>
        </p:sp>
        <p:sp>
          <p:nvSpPr>
            <p:cNvPr id="166946" name="Rectangle 37"/>
            <p:cNvSpPr>
              <a:spLocks noChangeArrowheads="1"/>
            </p:cNvSpPr>
            <p:nvPr/>
          </p:nvSpPr>
          <p:spPr bwMode="auto">
            <a:xfrm>
              <a:off x="4454" y="1654"/>
              <a:ext cx="240" cy="52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cs typeface="Arial" pitchFamily="34" charset="0"/>
              </a:endParaRPr>
            </a:p>
          </p:txBody>
        </p:sp>
        <p:sp>
          <p:nvSpPr>
            <p:cNvPr id="166947" name="Rectangle 38"/>
            <p:cNvSpPr>
              <a:spLocks noChangeArrowheads="1"/>
            </p:cNvSpPr>
            <p:nvPr/>
          </p:nvSpPr>
          <p:spPr bwMode="auto">
            <a:xfrm>
              <a:off x="5126" y="1750"/>
              <a:ext cx="240" cy="432"/>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cs typeface="Arial" pitchFamily="34" charset="0"/>
              </a:endParaRPr>
            </a:p>
          </p:txBody>
        </p:sp>
        <p:sp>
          <p:nvSpPr>
            <p:cNvPr id="166948" name="Text Box 39"/>
            <p:cNvSpPr txBox="1">
              <a:spLocks noChangeArrowheads="1"/>
            </p:cNvSpPr>
            <p:nvPr/>
          </p:nvSpPr>
          <p:spPr bwMode="auto">
            <a:xfrm>
              <a:off x="4444" y="2208"/>
              <a:ext cx="1028" cy="288"/>
            </a:xfrm>
            <a:prstGeom prst="rect">
              <a:avLst/>
            </a:prstGeom>
            <a:noFill/>
            <a:ln w="9525">
              <a:noFill/>
              <a:miter lim="800000"/>
              <a:headEnd/>
              <a:tailEnd/>
            </a:ln>
          </p:spPr>
          <p:txBody>
            <a:bodyPr wrap="none">
              <a:spAutoFit/>
            </a:bodyPr>
            <a:lstStyle/>
            <a:p>
              <a:pPr fontAlgn="base">
                <a:spcBef>
                  <a:spcPct val="0"/>
                </a:spcBef>
                <a:spcAft>
                  <a:spcPct val="0"/>
                </a:spcAft>
              </a:pPr>
              <a:r>
                <a:rPr lang="en-US">
                  <a:solidFill>
                    <a:srgbClr val="000000"/>
                  </a:solidFill>
                  <a:latin typeface="Times New Roman" pitchFamily="18" charset="0"/>
                  <a:cs typeface="Arial" pitchFamily="34" charset="0"/>
                </a:rPr>
                <a:t>p</a:t>
              </a:r>
              <a:r>
                <a:rPr lang="en-US" baseline="-25000">
                  <a:solidFill>
                    <a:srgbClr val="000000"/>
                  </a:solidFill>
                  <a:latin typeface="Times New Roman" pitchFamily="18" charset="0"/>
                  <a:cs typeface="Arial" pitchFamily="34" charset="0"/>
                </a:rPr>
                <a:t>1    </a:t>
              </a:r>
              <a:r>
                <a:rPr lang="en-US">
                  <a:solidFill>
                    <a:srgbClr val="000000"/>
                  </a:solidFill>
                  <a:latin typeface="Times New Roman" pitchFamily="18" charset="0"/>
                  <a:cs typeface="Arial" pitchFamily="34" charset="0"/>
                </a:rPr>
                <a:t> p</a:t>
              </a:r>
              <a:r>
                <a:rPr lang="en-US" baseline="-25000">
                  <a:solidFill>
                    <a:srgbClr val="000000"/>
                  </a:solidFill>
                  <a:latin typeface="Times New Roman" pitchFamily="18" charset="0"/>
                  <a:cs typeface="Arial" pitchFamily="34" charset="0"/>
                </a:rPr>
                <a:t>2     </a:t>
              </a:r>
              <a:r>
                <a:rPr lang="en-US">
                  <a:solidFill>
                    <a:srgbClr val="000000"/>
                  </a:solidFill>
                  <a:latin typeface="Times New Roman" pitchFamily="18" charset="0"/>
                  <a:cs typeface="Arial" pitchFamily="34" charset="0"/>
                </a:rPr>
                <a:t> p</a:t>
              </a:r>
              <a:r>
                <a:rPr lang="en-US" baseline="-25000">
                  <a:solidFill>
                    <a:srgbClr val="000000"/>
                  </a:solidFill>
                  <a:latin typeface="Times New Roman" pitchFamily="18" charset="0"/>
                  <a:cs typeface="Arial" pitchFamily="34" charset="0"/>
                </a:rPr>
                <a:t>3</a:t>
              </a:r>
              <a:r>
                <a:rPr lang="en-US">
                  <a:solidFill>
                    <a:srgbClr val="000000"/>
                  </a:solidFill>
                  <a:latin typeface="Times New Roman" pitchFamily="18" charset="0"/>
                  <a:cs typeface="Arial" pitchFamily="34" charset="0"/>
                </a:rPr>
                <a:t> </a:t>
              </a:r>
            </a:p>
          </p:txBody>
        </p:sp>
        <p:sp>
          <p:nvSpPr>
            <p:cNvPr id="166949" name="Rectangle 40"/>
            <p:cNvSpPr>
              <a:spLocks noChangeArrowheads="1"/>
            </p:cNvSpPr>
            <p:nvPr/>
          </p:nvSpPr>
          <p:spPr bwMode="auto">
            <a:xfrm>
              <a:off x="4790" y="2182"/>
              <a:ext cx="240" cy="144"/>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cs typeface="Arial" pitchFamily="34" charset="0"/>
              </a:endParaRPr>
            </a:p>
          </p:txBody>
        </p:sp>
      </p:grpSp>
      <p:sp>
        <p:nvSpPr>
          <p:cNvPr id="166944" name="Rectangle 42"/>
          <p:cNvSpPr>
            <a:spLocks noChangeArrowheads="1"/>
          </p:cNvSpPr>
          <p:nvPr/>
        </p:nvSpPr>
        <p:spPr bwMode="auto">
          <a:xfrm>
            <a:off x="7324725" y="6553200"/>
            <a:ext cx="1819275" cy="304800"/>
          </a:xfrm>
          <a:prstGeom prst="rect">
            <a:avLst/>
          </a:prstGeom>
          <a:noFill/>
          <a:ln w="9525">
            <a:noFill/>
            <a:miter lim="800000"/>
            <a:headEnd/>
            <a:tailEnd/>
          </a:ln>
        </p:spPr>
        <p:txBody>
          <a:bodyPr wrap="none">
            <a:spAutoFit/>
          </a:bodyPr>
          <a:lstStyle/>
          <a:p>
            <a:pPr fontAlgn="base">
              <a:spcBef>
                <a:spcPct val="0"/>
              </a:spcBef>
              <a:spcAft>
                <a:spcPct val="0"/>
              </a:spcAft>
            </a:pPr>
            <a:r>
              <a:rPr lang="en-US" sz="1400">
                <a:solidFill>
                  <a:srgbClr val="000000"/>
                </a:solidFill>
                <a:cs typeface="Arial" pitchFamily="34" charset="0"/>
              </a:rPr>
              <a:t>Source: W. Freeman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577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94"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446088" y="0"/>
            <a:ext cx="8229600" cy="1143000"/>
          </a:xfrm>
        </p:spPr>
        <p:txBody>
          <a:bodyPr/>
          <a:lstStyle/>
          <a:p>
            <a:pPr eaLnBrk="1" hangingPunct="1"/>
            <a:r>
              <a:rPr lang="en-US" altLang="en-US"/>
              <a:t>Subtractive color mixing</a:t>
            </a:r>
          </a:p>
        </p:txBody>
      </p:sp>
      <p:sp>
        <p:nvSpPr>
          <p:cNvPr id="57347" name="Text Box 4"/>
          <p:cNvSpPr txBox="1">
            <a:spLocks noChangeArrowheads="1"/>
          </p:cNvSpPr>
          <p:nvPr/>
        </p:nvSpPr>
        <p:spPr bwMode="auto">
          <a:xfrm>
            <a:off x="4932363" y="1201738"/>
            <a:ext cx="3529012"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50000"/>
              </a:spcBef>
            </a:pPr>
            <a:r>
              <a:rPr lang="en-US" altLang="en-US" sz="2800" b="0"/>
              <a:t>Colors combine by </a:t>
            </a:r>
            <a:r>
              <a:rPr lang="en-US" altLang="en-US" sz="2800" b="0" i="1"/>
              <a:t>multiplying</a:t>
            </a:r>
            <a:r>
              <a:rPr lang="en-US" altLang="en-US" sz="2800" b="0"/>
              <a:t> color spectra.</a:t>
            </a:r>
          </a:p>
        </p:txBody>
      </p:sp>
      <p:pic>
        <p:nvPicPr>
          <p:cNvPr id="69638" name="Picture 6"/>
          <p:cNvPicPr>
            <a:picLocks noChangeAspect="1" noChangeArrowheads="1"/>
          </p:cNvPicPr>
          <p:nvPr/>
        </p:nvPicPr>
        <p:blipFill>
          <a:blip r:embed="rId3">
            <a:extLst>
              <a:ext uri="{28A0092B-C50C-407E-A947-70E740481C1C}">
                <a14:useLocalDpi xmlns:a14="http://schemas.microsoft.com/office/drawing/2010/main" val="0"/>
              </a:ext>
            </a:extLst>
          </a:blip>
          <a:srcRect l="17517" t="73547" r="47639" b="7184"/>
          <a:stretch>
            <a:fillRect/>
          </a:stretch>
        </p:blipFill>
        <p:spPr bwMode="auto">
          <a:xfrm>
            <a:off x="503238" y="4298950"/>
            <a:ext cx="4149725" cy="140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9" name="Picture 7"/>
          <p:cNvPicPr>
            <a:picLocks noChangeAspect="1" noChangeArrowheads="1"/>
          </p:cNvPicPr>
          <p:nvPr/>
        </p:nvPicPr>
        <p:blipFill>
          <a:blip r:embed="rId3">
            <a:extLst>
              <a:ext uri="{28A0092B-C50C-407E-A947-70E740481C1C}">
                <a14:useLocalDpi xmlns:a14="http://schemas.microsoft.com/office/drawing/2010/main" val="0"/>
              </a:ext>
            </a:extLst>
          </a:blip>
          <a:srcRect l="17517" t="30040" r="47639" b="28915"/>
          <a:stretch>
            <a:fillRect/>
          </a:stretch>
        </p:blipFill>
        <p:spPr bwMode="auto">
          <a:xfrm>
            <a:off x="539750" y="1201738"/>
            <a:ext cx="4149725" cy="298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0" name="Picture 8" descr="art_color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5963" y="2709863"/>
            <a:ext cx="1552575"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42" name="Text Box 10"/>
          <p:cNvSpPr txBox="1">
            <a:spLocks noChangeArrowheads="1"/>
          </p:cNvSpPr>
          <p:nvPr/>
        </p:nvSpPr>
        <p:spPr bwMode="auto">
          <a:xfrm>
            <a:off x="5040313" y="4441825"/>
            <a:ext cx="338455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50000"/>
              </a:spcBef>
            </a:pPr>
            <a:r>
              <a:rPr lang="en-US" altLang="en-US" sz="2800" b="0"/>
              <a:t>Pigments </a:t>
            </a:r>
            <a:r>
              <a:rPr lang="en-US" altLang="en-US" sz="2800" b="0" i="1"/>
              <a:t>remove</a:t>
            </a:r>
            <a:r>
              <a:rPr lang="en-US" altLang="en-US" sz="2800" b="0"/>
              <a:t> color from incident light (white).</a:t>
            </a:r>
          </a:p>
        </p:txBody>
      </p:sp>
      <p:sp>
        <p:nvSpPr>
          <p:cNvPr id="57352" name="Text Box 7"/>
          <p:cNvSpPr txBox="1">
            <a:spLocks noChangeArrowheads="1"/>
          </p:cNvSpPr>
          <p:nvPr/>
        </p:nvSpPr>
        <p:spPr bwMode="auto">
          <a:xfrm>
            <a:off x="7056438" y="6502400"/>
            <a:ext cx="24479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50000"/>
              </a:spcBef>
            </a:pPr>
            <a:r>
              <a:rPr lang="en-US" altLang="en-US" sz="1200" b="0"/>
              <a:t>Source: W. Freeman</a:t>
            </a:r>
          </a:p>
        </p:txBody>
      </p:sp>
    </p:spTree>
    <p:extLst>
      <p:ext uri="{BB962C8B-B14F-4D97-AF65-F5344CB8AC3E}">
        <p14:creationId xmlns:p14="http://schemas.microsoft.com/office/powerpoint/2010/main" val="4806879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963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96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96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4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304800" y="0"/>
            <a:ext cx="8867775" cy="1143000"/>
          </a:xfrm>
        </p:spPr>
        <p:txBody>
          <a:bodyPr/>
          <a:lstStyle/>
          <a:p>
            <a:pPr eaLnBrk="1" hangingPunct="1"/>
            <a:r>
              <a:rPr lang="en-US" altLang="en-US" sz="4000" dirty="0"/>
              <a:t>Examples of subtractive color systems</a:t>
            </a:r>
          </a:p>
        </p:txBody>
      </p:sp>
      <p:sp>
        <p:nvSpPr>
          <p:cNvPr id="58371" name="Rectangle 3"/>
          <p:cNvSpPr>
            <a:spLocks noGrp="1" noChangeArrowheads="1"/>
          </p:cNvSpPr>
          <p:nvPr>
            <p:ph type="body" idx="1"/>
          </p:nvPr>
        </p:nvSpPr>
        <p:spPr>
          <a:xfrm>
            <a:off x="457200" y="1023143"/>
            <a:ext cx="8229600" cy="4525963"/>
          </a:xfrm>
        </p:spPr>
        <p:txBody>
          <a:bodyPr/>
          <a:lstStyle/>
          <a:p>
            <a:pPr eaLnBrk="1" hangingPunct="1"/>
            <a:r>
              <a:rPr lang="en-US" altLang="en-US"/>
              <a:t>Printing on paper</a:t>
            </a:r>
          </a:p>
          <a:p>
            <a:pPr eaLnBrk="1" hangingPunct="1"/>
            <a:r>
              <a:rPr lang="en-US" altLang="en-US"/>
              <a:t>Crayons</a:t>
            </a:r>
          </a:p>
          <a:p>
            <a:pPr eaLnBrk="1" hangingPunct="1"/>
            <a:r>
              <a:rPr lang="en-US" altLang="en-US"/>
              <a:t>Photographic film</a:t>
            </a:r>
          </a:p>
          <a:p>
            <a:pPr eaLnBrk="1" hangingPunct="1"/>
            <a:endParaRPr lang="en-US" altLang="en-US"/>
          </a:p>
          <a:p>
            <a:pPr eaLnBrk="1" hangingPunct="1"/>
            <a:endParaRPr lang="en-US" altLang="en-US"/>
          </a:p>
        </p:txBody>
      </p:sp>
      <p:pic>
        <p:nvPicPr>
          <p:cNvPr id="58372" name="Picture 5" descr="prin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7375" y="1274763"/>
            <a:ext cx="2663825"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271218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p:txBody>
          <a:bodyPr/>
          <a:lstStyle/>
          <a:p>
            <a:r>
              <a:rPr lang="en-US" smtClean="0"/>
              <a:t>Trichromacy</a:t>
            </a:r>
          </a:p>
        </p:txBody>
      </p:sp>
      <p:sp>
        <p:nvSpPr>
          <p:cNvPr id="39939" name="Rectangle 3"/>
          <p:cNvSpPr>
            <a:spLocks noGrp="1" noChangeArrowheads="1"/>
          </p:cNvSpPr>
          <p:nvPr>
            <p:ph idx="1"/>
          </p:nvPr>
        </p:nvSpPr>
        <p:spPr/>
        <p:txBody>
          <a:bodyPr rtlCol="0">
            <a:normAutofit fontScale="92500" lnSpcReduction="10000"/>
          </a:bodyPr>
          <a:lstStyle/>
          <a:p>
            <a:pPr fontAlgn="auto">
              <a:spcAft>
                <a:spcPts val="0"/>
              </a:spcAft>
              <a:defRPr/>
            </a:pPr>
            <a:r>
              <a:rPr lang="en-US" dirty="0" smtClean="0"/>
              <a:t>In color matching experiments, most people can match any given light with three primaries</a:t>
            </a:r>
          </a:p>
          <a:p>
            <a:pPr lvl="1" fontAlgn="auto">
              <a:spcAft>
                <a:spcPts val="0"/>
              </a:spcAft>
              <a:defRPr/>
            </a:pPr>
            <a:r>
              <a:rPr lang="en-US" dirty="0" smtClean="0"/>
              <a:t>Primaries must be </a:t>
            </a:r>
            <a:r>
              <a:rPr lang="en-US" i="1" dirty="0" smtClean="0"/>
              <a:t>independent</a:t>
            </a:r>
            <a:r>
              <a:rPr lang="en-US" dirty="0" smtClean="0"/>
              <a:t> </a:t>
            </a:r>
          </a:p>
          <a:p>
            <a:pPr fontAlgn="auto">
              <a:spcAft>
                <a:spcPts val="0"/>
              </a:spcAft>
              <a:defRPr/>
            </a:pPr>
            <a:r>
              <a:rPr lang="en-US" dirty="0" smtClean="0"/>
              <a:t>For the same light and same primaries, most people select the same weights</a:t>
            </a:r>
          </a:p>
          <a:p>
            <a:pPr lvl="1" fontAlgn="auto">
              <a:spcAft>
                <a:spcPts val="0"/>
              </a:spcAft>
              <a:defRPr/>
            </a:pPr>
            <a:r>
              <a:rPr lang="en-US" dirty="0" smtClean="0"/>
              <a:t>Exception: color blindness</a:t>
            </a:r>
          </a:p>
          <a:p>
            <a:pPr fontAlgn="auto">
              <a:spcAft>
                <a:spcPts val="0"/>
              </a:spcAft>
              <a:defRPr/>
            </a:pPr>
            <a:r>
              <a:rPr lang="en-US" dirty="0" err="1" smtClean="0"/>
              <a:t>Trichromatic</a:t>
            </a:r>
            <a:r>
              <a:rPr lang="en-US" dirty="0" smtClean="0"/>
              <a:t> color theory</a:t>
            </a:r>
          </a:p>
          <a:p>
            <a:pPr lvl="1" fontAlgn="auto">
              <a:spcAft>
                <a:spcPts val="0"/>
              </a:spcAft>
              <a:defRPr/>
            </a:pPr>
            <a:r>
              <a:rPr lang="en-US" dirty="0" smtClean="0"/>
              <a:t>Three numbers seem to be sufficient for encoding color</a:t>
            </a:r>
          </a:p>
          <a:p>
            <a:pPr lvl="1" fontAlgn="auto">
              <a:spcAft>
                <a:spcPts val="0"/>
              </a:spcAft>
              <a:defRPr/>
            </a:pPr>
            <a:r>
              <a:rPr lang="en-US" dirty="0" smtClean="0"/>
              <a:t>Dates back to 18</a:t>
            </a:r>
            <a:r>
              <a:rPr lang="en-US" baseline="30000" dirty="0" smtClean="0"/>
              <a:t>th</a:t>
            </a:r>
            <a:r>
              <a:rPr lang="en-US" dirty="0" smtClean="0"/>
              <a:t> century (Thomas Young)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93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93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93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93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939">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9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p:cNvSpPr>
          <p:nvPr>
            <p:ph type="title"/>
          </p:nvPr>
        </p:nvSpPr>
        <p:spPr/>
        <p:txBody>
          <a:bodyPr/>
          <a:lstStyle/>
          <a:p>
            <a:r>
              <a:rPr lang="en-US" smtClean="0"/>
              <a:t>Overview of Color</a:t>
            </a:r>
          </a:p>
        </p:txBody>
      </p:sp>
      <p:sp>
        <p:nvSpPr>
          <p:cNvPr id="169987" name="Rectangle 3"/>
          <p:cNvSpPr>
            <a:spLocks noGrp="1"/>
          </p:cNvSpPr>
          <p:nvPr>
            <p:ph idx="1"/>
          </p:nvPr>
        </p:nvSpPr>
        <p:spPr/>
        <p:txBody>
          <a:bodyPr/>
          <a:lstStyle/>
          <a:p>
            <a:r>
              <a:rPr lang="en-US" smtClean="0"/>
              <a:t>Physics of color</a:t>
            </a:r>
          </a:p>
          <a:p>
            <a:r>
              <a:rPr lang="en-US" smtClean="0"/>
              <a:t>Human encoding of color</a:t>
            </a:r>
          </a:p>
          <a:p>
            <a:r>
              <a:rPr lang="en-US" smtClean="0">
                <a:solidFill>
                  <a:srgbClr val="FF0000"/>
                </a:solidFill>
              </a:rPr>
              <a:t>Color spaces</a:t>
            </a:r>
          </a:p>
          <a:p>
            <a:r>
              <a:rPr lang="en-US" smtClean="0"/>
              <a:t>White balancing</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lstStyle/>
          <a:p>
            <a:r>
              <a:rPr lang="en-US" smtClean="0"/>
              <a:t>Linear color spaces</a:t>
            </a:r>
          </a:p>
        </p:txBody>
      </p:sp>
      <p:sp>
        <p:nvSpPr>
          <p:cNvPr id="171011" name="Rectangle 3"/>
          <p:cNvSpPr>
            <a:spLocks noGrp="1" noChangeArrowheads="1"/>
          </p:cNvSpPr>
          <p:nvPr>
            <p:ph idx="1"/>
          </p:nvPr>
        </p:nvSpPr>
        <p:spPr/>
        <p:txBody>
          <a:bodyPr/>
          <a:lstStyle/>
          <a:p>
            <a:r>
              <a:rPr lang="en-US" smtClean="0"/>
              <a:t>Defined by a choice of three </a:t>
            </a:r>
            <a:r>
              <a:rPr lang="en-US" i="1" smtClean="0"/>
              <a:t>primaries </a:t>
            </a:r>
          </a:p>
          <a:p>
            <a:r>
              <a:rPr lang="en-US" smtClean="0"/>
              <a:t>The coordinates of a color are given by the weights of the primaries used to match it</a:t>
            </a:r>
          </a:p>
        </p:txBody>
      </p:sp>
      <p:grpSp>
        <p:nvGrpSpPr>
          <p:cNvPr id="2" name="Group 15"/>
          <p:cNvGrpSpPr>
            <a:grpSpLocks/>
          </p:cNvGrpSpPr>
          <p:nvPr/>
        </p:nvGrpSpPr>
        <p:grpSpPr bwMode="auto">
          <a:xfrm>
            <a:off x="1728788" y="3200400"/>
            <a:ext cx="1414462" cy="1220788"/>
            <a:chOff x="912" y="2256"/>
            <a:chExt cx="1296" cy="1104"/>
          </a:xfrm>
        </p:grpSpPr>
        <p:sp>
          <p:nvSpPr>
            <p:cNvPr id="171022" name="Line 6"/>
            <p:cNvSpPr>
              <a:spLocks noChangeShapeType="1"/>
            </p:cNvSpPr>
            <p:nvPr/>
          </p:nvSpPr>
          <p:spPr bwMode="auto">
            <a:xfrm flipV="1">
              <a:off x="960" y="2352"/>
              <a:ext cx="1152" cy="96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171023" name="Oval 4"/>
            <p:cNvSpPr>
              <a:spLocks noChangeArrowheads="1"/>
            </p:cNvSpPr>
            <p:nvPr/>
          </p:nvSpPr>
          <p:spPr bwMode="auto">
            <a:xfrm>
              <a:off x="912" y="3216"/>
              <a:ext cx="144" cy="144"/>
            </a:xfrm>
            <a:prstGeom prst="ellipse">
              <a:avLst/>
            </a:prstGeom>
            <a:solidFill>
              <a:schemeClr val="folHlink"/>
            </a:solidFill>
            <a:ln w="9525">
              <a:solidFill>
                <a:schemeClr val="tx1"/>
              </a:solidFill>
              <a:round/>
              <a:headEnd/>
              <a:tailEnd/>
            </a:ln>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71024" name="Oval 5"/>
            <p:cNvSpPr>
              <a:spLocks noChangeArrowheads="1"/>
            </p:cNvSpPr>
            <p:nvPr/>
          </p:nvSpPr>
          <p:spPr bwMode="auto">
            <a:xfrm>
              <a:off x="2064" y="2256"/>
              <a:ext cx="144" cy="144"/>
            </a:xfrm>
            <a:prstGeom prst="ellipse">
              <a:avLst/>
            </a:prstGeom>
            <a:solidFill>
              <a:srgbClr val="FF0000"/>
            </a:solidFill>
            <a:ln w="9525">
              <a:solidFill>
                <a:schemeClr val="tx1"/>
              </a:solidFill>
              <a:round/>
              <a:headEnd/>
              <a:tailEnd/>
            </a:ln>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grpSp>
      <p:grpSp>
        <p:nvGrpSpPr>
          <p:cNvPr id="3" name="Group 16"/>
          <p:cNvGrpSpPr>
            <a:grpSpLocks/>
          </p:cNvGrpSpPr>
          <p:nvPr/>
        </p:nvGrpSpPr>
        <p:grpSpPr bwMode="auto">
          <a:xfrm>
            <a:off x="5538788" y="3276600"/>
            <a:ext cx="1676400" cy="1752600"/>
            <a:chOff x="3312" y="2304"/>
            <a:chExt cx="1536" cy="1584"/>
          </a:xfrm>
        </p:grpSpPr>
        <p:sp>
          <p:nvSpPr>
            <p:cNvPr id="171016" name="Line 7"/>
            <p:cNvSpPr>
              <a:spLocks noChangeShapeType="1"/>
            </p:cNvSpPr>
            <p:nvPr/>
          </p:nvSpPr>
          <p:spPr bwMode="auto">
            <a:xfrm flipV="1">
              <a:off x="3360" y="2400"/>
              <a:ext cx="1152" cy="96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171017" name="Line 11"/>
            <p:cNvSpPr>
              <a:spLocks noChangeShapeType="1"/>
            </p:cNvSpPr>
            <p:nvPr/>
          </p:nvSpPr>
          <p:spPr bwMode="auto">
            <a:xfrm>
              <a:off x="3360" y="3360"/>
              <a:ext cx="1440" cy="48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171018" name="Line 12"/>
            <p:cNvSpPr>
              <a:spLocks noChangeShapeType="1"/>
            </p:cNvSpPr>
            <p:nvPr/>
          </p:nvSpPr>
          <p:spPr bwMode="auto">
            <a:xfrm>
              <a:off x="4560" y="2352"/>
              <a:ext cx="240" cy="144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171019" name="Oval 8"/>
            <p:cNvSpPr>
              <a:spLocks noChangeArrowheads="1"/>
            </p:cNvSpPr>
            <p:nvPr/>
          </p:nvSpPr>
          <p:spPr bwMode="auto">
            <a:xfrm>
              <a:off x="3312" y="3264"/>
              <a:ext cx="144" cy="144"/>
            </a:xfrm>
            <a:prstGeom prst="ellipse">
              <a:avLst/>
            </a:prstGeom>
            <a:solidFill>
              <a:schemeClr val="folHlink"/>
            </a:solidFill>
            <a:ln w="9525">
              <a:solidFill>
                <a:schemeClr val="tx1"/>
              </a:solidFill>
              <a:round/>
              <a:headEnd/>
              <a:tailEnd/>
            </a:ln>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71020" name="Oval 9"/>
            <p:cNvSpPr>
              <a:spLocks noChangeArrowheads="1"/>
            </p:cNvSpPr>
            <p:nvPr/>
          </p:nvSpPr>
          <p:spPr bwMode="auto">
            <a:xfrm>
              <a:off x="4464" y="2304"/>
              <a:ext cx="144" cy="144"/>
            </a:xfrm>
            <a:prstGeom prst="ellipse">
              <a:avLst/>
            </a:prstGeom>
            <a:solidFill>
              <a:srgbClr val="FF0000"/>
            </a:solidFill>
            <a:ln w="9525">
              <a:solidFill>
                <a:schemeClr val="tx1"/>
              </a:solidFill>
              <a:round/>
              <a:headEnd/>
              <a:tailEnd/>
            </a:ln>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sp>
          <p:nvSpPr>
            <p:cNvPr id="171021" name="Oval 10"/>
            <p:cNvSpPr>
              <a:spLocks noChangeArrowheads="1"/>
            </p:cNvSpPr>
            <p:nvPr/>
          </p:nvSpPr>
          <p:spPr bwMode="auto">
            <a:xfrm>
              <a:off x="4704" y="3744"/>
              <a:ext cx="144" cy="144"/>
            </a:xfrm>
            <a:prstGeom prst="ellipse">
              <a:avLst/>
            </a:prstGeom>
            <a:solidFill>
              <a:srgbClr val="00FF00"/>
            </a:solidFill>
            <a:ln w="9525">
              <a:solidFill>
                <a:schemeClr val="tx1"/>
              </a:solidFill>
              <a:round/>
              <a:headEnd/>
              <a:tailEnd/>
            </a:ln>
          </p:spPr>
          <p:txBody>
            <a:bodyPr wrap="none" anchor="ctr"/>
            <a:lstStyle/>
            <a:p>
              <a:pPr eaLnBrk="0" fontAlgn="base" hangingPunct="0">
                <a:spcBef>
                  <a:spcPct val="0"/>
                </a:spcBef>
                <a:spcAft>
                  <a:spcPct val="0"/>
                </a:spcAft>
              </a:pPr>
              <a:endParaRPr lang="en-US" sz="2400">
                <a:solidFill>
                  <a:srgbClr val="000000"/>
                </a:solidFill>
                <a:cs typeface="Arial" pitchFamily="34" charset="0"/>
              </a:endParaRPr>
            </a:p>
          </p:txBody>
        </p:sp>
      </p:grpSp>
      <p:sp>
        <p:nvSpPr>
          <p:cNvPr id="171014" name="Text Box 13"/>
          <p:cNvSpPr txBox="1">
            <a:spLocks noChangeArrowheads="1"/>
          </p:cNvSpPr>
          <p:nvPr/>
        </p:nvSpPr>
        <p:spPr bwMode="auto">
          <a:xfrm>
            <a:off x="1036638" y="5181600"/>
            <a:ext cx="3206750" cy="915988"/>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lang="en-US">
                <a:solidFill>
                  <a:srgbClr val="000000"/>
                </a:solidFill>
                <a:cs typeface="Arial" pitchFamily="34" charset="0"/>
              </a:rPr>
              <a:t>mixing two lights produces</a:t>
            </a:r>
            <a:br>
              <a:rPr lang="en-US">
                <a:solidFill>
                  <a:srgbClr val="000000"/>
                </a:solidFill>
                <a:cs typeface="Arial" pitchFamily="34" charset="0"/>
              </a:rPr>
            </a:br>
            <a:r>
              <a:rPr lang="en-US">
                <a:solidFill>
                  <a:srgbClr val="000000"/>
                </a:solidFill>
                <a:cs typeface="Arial" pitchFamily="34" charset="0"/>
              </a:rPr>
              <a:t>colors that lie along a straight</a:t>
            </a:r>
            <a:br>
              <a:rPr lang="en-US">
                <a:solidFill>
                  <a:srgbClr val="000000"/>
                </a:solidFill>
                <a:cs typeface="Arial" pitchFamily="34" charset="0"/>
              </a:rPr>
            </a:br>
            <a:r>
              <a:rPr lang="en-US">
                <a:solidFill>
                  <a:srgbClr val="000000"/>
                </a:solidFill>
                <a:cs typeface="Arial" pitchFamily="34" charset="0"/>
              </a:rPr>
              <a:t>line in color space</a:t>
            </a:r>
          </a:p>
        </p:txBody>
      </p:sp>
      <p:sp>
        <p:nvSpPr>
          <p:cNvPr id="171015" name="Text Box 14"/>
          <p:cNvSpPr txBox="1">
            <a:spLocks noChangeArrowheads="1"/>
          </p:cNvSpPr>
          <p:nvPr/>
        </p:nvSpPr>
        <p:spPr bwMode="auto">
          <a:xfrm>
            <a:off x="5175250" y="5181600"/>
            <a:ext cx="3435350" cy="915988"/>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lang="en-US">
                <a:solidFill>
                  <a:srgbClr val="000000"/>
                </a:solidFill>
                <a:cs typeface="Arial" pitchFamily="34" charset="0"/>
              </a:rPr>
              <a:t>mixing three lights produces </a:t>
            </a:r>
            <a:br>
              <a:rPr lang="en-US">
                <a:solidFill>
                  <a:srgbClr val="000000"/>
                </a:solidFill>
                <a:cs typeface="Arial" pitchFamily="34" charset="0"/>
              </a:rPr>
            </a:br>
            <a:r>
              <a:rPr lang="en-US">
                <a:solidFill>
                  <a:srgbClr val="000000"/>
                </a:solidFill>
                <a:cs typeface="Arial" pitchFamily="34" charset="0"/>
              </a:rPr>
              <a:t>colors that lie within the triangle </a:t>
            </a:r>
            <a:br>
              <a:rPr lang="en-US">
                <a:solidFill>
                  <a:srgbClr val="000000"/>
                </a:solidFill>
                <a:cs typeface="Arial" pitchFamily="34" charset="0"/>
              </a:rPr>
            </a:br>
            <a:r>
              <a:rPr lang="en-US">
                <a:solidFill>
                  <a:srgbClr val="000000"/>
                </a:solidFill>
                <a:cs typeface="Arial" pitchFamily="34" charset="0"/>
              </a:rPr>
              <a:t>they define in color space</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409575" y="0"/>
            <a:ext cx="8229600" cy="1143000"/>
          </a:xfrm>
        </p:spPr>
        <p:txBody>
          <a:bodyPr/>
          <a:lstStyle/>
          <a:p>
            <a:pPr eaLnBrk="1" hangingPunct="1"/>
            <a:r>
              <a:rPr lang="en-US" altLang="en-US"/>
              <a:t>Color and light</a:t>
            </a:r>
          </a:p>
        </p:txBody>
      </p:sp>
      <p:pic>
        <p:nvPicPr>
          <p:cNvPr id="47107" name="Picture 4" descr="newton-prism-diagram-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8400" y="2605088"/>
            <a:ext cx="4916488"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8" name="Text Box 5"/>
          <p:cNvSpPr txBox="1">
            <a:spLocks noChangeArrowheads="1"/>
          </p:cNvSpPr>
          <p:nvPr/>
        </p:nvSpPr>
        <p:spPr bwMode="auto">
          <a:xfrm>
            <a:off x="5256213" y="5592763"/>
            <a:ext cx="38877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50000"/>
              </a:spcBef>
            </a:pPr>
            <a:r>
              <a:rPr lang="en-US" altLang="en-US" b="0"/>
              <a:t>Newton 1665</a:t>
            </a:r>
          </a:p>
        </p:txBody>
      </p:sp>
      <p:pic>
        <p:nvPicPr>
          <p:cNvPr id="47109" name="Picture 7"/>
          <p:cNvPicPr>
            <a:picLocks noChangeAspect="1" noChangeArrowheads="1"/>
          </p:cNvPicPr>
          <p:nvPr/>
        </p:nvPicPr>
        <p:blipFill>
          <a:blip r:embed="rId4">
            <a:extLst>
              <a:ext uri="{28A0092B-C50C-407E-A947-70E740481C1C}">
                <a14:useLocalDpi xmlns:a14="http://schemas.microsoft.com/office/drawing/2010/main" val="0"/>
              </a:ext>
            </a:extLst>
          </a:blip>
          <a:srcRect l="13458" t="48018" r="58907" b="38272"/>
          <a:stretch>
            <a:fillRect/>
          </a:stretch>
        </p:blipFill>
        <p:spPr bwMode="auto">
          <a:xfrm>
            <a:off x="3995738" y="1165225"/>
            <a:ext cx="4211637"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0" name="Text Box 8"/>
          <p:cNvSpPr txBox="1">
            <a:spLocks noChangeArrowheads="1"/>
          </p:cNvSpPr>
          <p:nvPr/>
        </p:nvSpPr>
        <p:spPr bwMode="auto">
          <a:xfrm>
            <a:off x="6264275" y="6561138"/>
            <a:ext cx="34925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50000"/>
              </a:spcBef>
            </a:pPr>
            <a:r>
              <a:rPr lang="en-US" altLang="en-US" sz="1200" b="0"/>
              <a:t>Image from http://micro.magnet.fsu.edu/</a:t>
            </a:r>
          </a:p>
        </p:txBody>
      </p:sp>
      <p:sp>
        <p:nvSpPr>
          <p:cNvPr id="47111" name="Text Box 9"/>
          <p:cNvSpPr txBox="1">
            <a:spLocks noChangeArrowheads="1"/>
          </p:cNvSpPr>
          <p:nvPr/>
        </p:nvSpPr>
        <p:spPr bwMode="auto">
          <a:xfrm>
            <a:off x="142875" y="1520825"/>
            <a:ext cx="3490913"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50000"/>
              </a:spcBef>
            </a:pPr>
            <a:r>
              <a:rPr lang="en-US" altLang="en-US" sz="2800" b="0"/>
              <a:t>White light: composed of almost equal energy in all wavelengths of the visible spectrum</a:t>
            </a:r>
          </a:p>
        </p:txBody>
      </p:sp>
    </p:spTree>
    <p:extLst>
      <p:ext uri="{BB962C8B-B14F-4D97-AF65-F5344CB8AC3E}">
        <p14:creationId xmlns:p14="http://schemas.microsoft.com/office/powerpoint/2010/main" val="638915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0" y="76200"/>
            <a:ext cx="8915400" cy="1143000"/>
          </a:xfrm>
        </p:spPr>
        <p:txBody>
          <a:bodyPr/>
          <a:lstStyle/>
          <a:p>
            <a:pPr eaLnBrk="1" hangingPunct="1"/>
            <a:r>
              <a:rPr lang="en-US" sz="3200" smtClean="0"/>
              <a:t>How to compute the weights of the primaries </a:t>
            </a:r>
            <a:br>
              <a:rPr lang="en-US" sz="3200" smtClean="0"/>
            </a:br>
            <a:r>
              <a:rPr lang="en-US" sz="3200" smtClean="0"/>
              <a:t>to match any spectral signal</a:t>
            </a:r>
          </a:p>
        </p:txBody>
      </p:sp>
      <p:sp>
        <p:nvSpPr>
          <p:cNvPr id="790531" name="Rectangle 3"/>
          <p:cNvSpPr>
            <a:spLocks noGrp="1" noChangeArrowheads="1"/>
          </p:cNvSpPr>
          <p:nvPr>
            <p:ph type="body" idx="1"/>
          </p:nvPr>
        </p:nvSpPr>
        <p:spPr>
          <a:xfrm>
            <a:off x="76200" y="4038600"/>
            <a:ext cx="8610600" cy="2743200"/>
          </a:xfrm>
        </p:spPr>
        <p:txBody>
          <a:bodyPr/>
          <a:lstStyle/>
          <a:p>
            <a:pPr eaLnBrk="1" hangingPunct="1">
              <a:lnSpc>
                <a:spcPct val="110000"/>
              </a:lnSpc>
            </a:pPr>
            <a:r>
              <a:rPr lang="en-US" sz="2800" b="1" smtClean="0">
                <a:latin typeface="Arial" pitchFamily="34" charset="0"/>
                <a:cs typeface="Arial" pitchFamily="34" charset="0"/>
              </a:rPr>
              <a:t>Matching functions: </a:t>
            </a:r>
            <a:r>
              <a:rPr lang="en-US" sz="2800" smtClean="0">
                <a:latin typeface="Arial" pitchFamily="34" charset="0"/>
                <a:cs typeface="Arial" pitchFamily="34" charset="0"/>
              </a:rPr>
              <a:t>the amount of each primary needed to match a monochromatic light source at each wavelength</a:t>
            </a:r>
          </a:p>
        </p:txBody>
      </p:sp>
      <p:grpSp>
        <p:nvGrpSpPr>
          <p:cNvPr id="2" name="Group 12"/>
          <p:cNvGrpSpPr>
            <a:grpSpLocks/>
          </p:cNvGrpSpPr>
          <p:nvPr/>
        </p:nvGrpSpPr>
        <p:grpSpPr bwMode="auto">
          <a:xfrm>
            <a:off x="5257800" y="1828800"/>
            <a:ext cx="1447800" cy="1090613"/>
            <a:chOff x="3984" y="513"/>
            <a:chExt cx="912" cy="687"/>
          </a:xfrm>
        </p:grpSpPr>
        <p:sp>
          <p:nvSpPr>
            <p:cNvPr id="2078" name="Freeform 13"/>
            <p:cNvSpPr>
              <a:spLocks/>
            </p:cNvSpPr>
            <p:nvPr/>
          </p:nvSpPr>
          <p:spPr bwMode="auto">
            <a:xfrm flipV="1">
              <a:off x="4568" y="694"/>
              <a:ext cx="328" cy="443"/>
            </a:xfrm>
            <a:custGeom>
              <a:avLst/>
              <a:gdLst>
                <a:gd name="T0" fmla="*/ 17 w 501"/>
                <a:gd name="T1" fmla="*/ 2 h 677"/>
                <a:gd name="T2" fmla="*/ 34 w 501"/>
                <a:gd name="T3" fmla="*/ 5 h 677"/>
                <a:gd name="T4" fmla="*/ 39 w 501"/>
                <a:gd name="T5" fmla="*/ 11 h 677"/>
                <a:gd name="T6" fmla="*/ 31 w 501"/>
                <a:gd name="T7" fmla="*/ 27 h 677"/>
                <a:gd name="T8" fmla="*/ 27 w 501"/>
                <a:gd name="T9" fmla="*/ 35 h 677"/>
                <a:gd name="T10" fmla="*/ 24 w 501"/>
                <a:gd name="T11" fmla="*/ 40 h 677"/>
                <a:gd name="T12" fmla="*/ 14 w 501"/>
                <a:gd name="T13" fmla="*/ 35 h 677"/>
                <a:gd name="T14" fmla="*/ 12 w 501"/>
                <a:gd name="T15" fmla="*/ 34 h 677"/>
                <a:gd name="T16" fmla="*/ 8 w 501"/>
                <a:gd name="T17" fmla="*/ 32 h 677"/>
                <a:gd name="T18" fmla="*/ 1 w 501"/>
                <a:gd name="T19" fmla="*/ 35 h 677"/>
                <a:gd name="T20" fmla="*/ 6 w 501"/>
                <a:gd name="T21" fmla="*/ 41 h 677"/>
                <a:gd name="T22" fmla="*/ 24 w 501"/>
                <a:gd name="T23" fmla="*/ 53 h 677"/>
                <a:gd name="T24" fmla="*/ 22 w 501"/>
                <a:gd name="T25" fmla="*/ 44 h 677"/>
                <a:gd name="T26" fmla="*/ 2 w 501"/>
                <a:gd name="T27" fmla="*/ 27 h 677"/>
                <a:gd name="T28" fmla="*/ 3 w 501"/>
                <a:gd name="T29" fmla="*/ 34 h 677"/>
                <a:gd name="T30" fmla="*/ 5 w 501"/>
                <a:gd name="T31" fmla="*/ 37 h 677"/>
                <a:gd name="T32" fmla="*/ 23 w 501"/>
                <a:gd name="T33" fmla="*/ 46 h 677"/>
                <a:gd name="T34" fmla="*/ 20 w 501"/>
                <a:gd name="T35" fmla="*/ 41 h 677"/>
                <a:gd name="T36" fmla="*/ 5 w 501"/>
                <a:gd name="T37" fmla="*/ 34 h 677"/>
                <a:gd name="T38" fmla="*/ 8 w 501"/>
                <a:gd name="T39" fmla="*/ 27 h 677"/>
                <a:gd name="T40" fmla="*/ 13 w 501"/>
                <a:gd name="T41" fmla="*/ 14 h 677"/>
                <a:gd name="T42" fmla="*/ 14 w 501"/>
                <a:gd name="T43" fmla="*/ 9 h 677"/>
                <a:gd name="T44" fmla="*/ 16 w 501"/>
                <a:gd name="T45" fmla="*/ 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pPr fontAlgn="base">
                <a:spcBef>
                  <a:spcPct val="0"/>
                </a:spcBef>
                <a:spcAft>
                  <a:spcPct val="0"/>
                </a:spcAft>
              </a:pPr>
              <a:endParaRPr lang="en-US">
                <a:solidFill>
                  <a:srgbClr val="000000"/>
                </a:solidFill>
                <a:latin typeface="Arial" pitchFamily="34" charset="0"/>
                <a:cs typeface="Arial" pitchFamily="34" charset="0"/>
              </a:endParaRPr>
            </a:p>
          </p:txBody>
        </p:sp>
        <p:sp>
          <p:nvSpPr>
            <p:cNvPr id="2079" name="Freeform 14"/>
            <p:cNvSpPr>
              <a:spLocks/>
            </p:cNvSpPr>
            <p:nvPr/>
          </p:nvSpPr>
          <p:spPr bwMode="auto">
            <a:xfrm flipV="1">
              <a:off x="4365" y="757"/>
              <a:ext cx="329" cy="443"/>
            </a:xfrm>
            <a:custGeom>
              <a:avLst/>
              <a:gdLst>
                <a:gd name="T0" fmla="*/ 17 w 501"/>
                <a:gd name="T1" fmla="*/ 2 h 677"/>
                <a:gd name="T2" fmla="*/ 35 w 501"/>
                <a:gd name="T3" fmla="*/ 5 h 677"/>
                <a:gd name="T4" fmla="*/ 40 w 501"/>
                <a:gd name="T5" fmla="*/ 11 h 677"/>
                <a:gd name="T6" fmla="*/ 32 w 501"/>
                <a:gd name="T7" fmla="*/ 27 h 677"/>
                <a:gd name="T8" fmla="*/ 27 w 501"/>
                <a:gd name="T9" fmla="*/ 35 h 677"/>
                <a:gd name="T10" fmla="*/ 24 w 501"/>
                <a:gd name="T11" fmla="*/ 40 h 677"/>
                <a:gd name="T12" fmla="*/ 14 w 501"/>
                <a:gd name="T13" fmla="*/ 35 h 677"/>
                <a:gd name="T14" fmla="*/ 12 w 501"/>
                <a:gd name="T15" fmla="*/ 34 h 677"/>
                <a:gd name="T16" fmla="*/ 8 w 501"/>
                <a:gd name="T17" fmla="*/ 32 h 677"/>
                <a:gd name="T18" fmla="*/ 1 w 501"/>
                <a:gd name="T19" fmla="*/ 35 h 677"/>
                <a:gd name="T20" fmla="*/ 6 w 501"/>
                <a:gd name="T21" fmla="*/ 41 h 677"/>
                <a:gd name="T22" fmla="*/ 24 w 501"/>
                <a:gd name="T23" fmla="*/ 53 h 677"/>
                <a:gd name="T24" fmla="*/ 22 w 501"/>
                <a:gd name="T25" fmla="*/ 44 h 677"/>
                <a:gd name="T26" fmla="*/ 2 w 501"/>
                <a:gd name="T27" fmla="*/ 27 h 677"/>
                <a:gd name="T28" fmla="*/ 3 w 501"/>
                <a:gd name="T29" fmla="*/ 34 h 677"/>
                <a:gd name="T30" fmla="*/ 5 w 501"/>
                <a:gd name="T31" fmla="*/ 37 h 677"/>
                <a:gd name="T32" fmla="*/ 23 w 501"/>
                <a:gd name="T33" fmla="*/ 46 h 677"/>
                <a:gd name="T34" fmla="*/ 21 w 501"/>
                <a:gd name="T35" fmla="*/ 41 h 677"/>
                <a:gd name="T36" fmla="*/ 5 w 501"/>
                <a:gd name="T37" fmla="*/ 34 h 677"/>
                <a:gd name="T38" fmla="*/ 8 w 501"/>
                <a:gd name="T39" fmla="*/ 27 h 677"/>
                <a:gd name="T40" fmla="*/ 13 w 501"/>
                <a:gd name="T41" fmla="*/ 14 h 677"/>
                <a:gd name="T42" fmla="*/ 14 w 501"/>
                <a:gd name="T43" fmla="*/ 9 h 677"/>
                <a:gd name="T44" fmla="*/ 16 w 501"/>
                <a:gd name="T45" fmla="*/ 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pPr fontAlgn="base">
                <a:spcBef>
                  <a:spcPct val="0"/>
                </a:spcBef>
                <a:spcAft>
                  <a:spcPct val="0"/>
                </a:spcAft>
              </a:pPr>
              <a:endParaRPr lang="en-US">
                <a:solidFill>
                  <a:srgbClr val="000000"/>
                </a:solidFill>
                <a:latin typeface="Arial" pitchFamily="34" charset="0"/>
                <a:cs typeface="Arial" pitchFamily="34" charset="0"/>
              </a:endParaRPr>
            </a:p>
          </p:txBody>
        </p:sp>
        <p:sp>
          <p:nvSpPr>
            <p:cNvPr id="2080" name="Freeform 15"/>
            <p:cNvSpPr>
              <a:spLocks/>
            </p:cNvSpPr>
            <p:nvPr/>
          </p:nvSpPr>
          <p:spPr bwMode="auto">
            <a:xfrm flipV="1">
              <a:off x="4208" y="702"/>
              <a:ext cx="328" cy="443"/>
            </a:xfrm>
            <a:custGeom>
              <a:avLst/>
              <a:gdLst>
                <a:gd name="T0" fmla="*/ 17 w 501"/>
                <a:gd name="T1" fmla="*/ 2 h 677"/>
                <a:gd name="T2" fmla="*/ 34 w 501"/>
                <a:gd name="T3" fmla="*/ 5 h 677"/>
                <a:gd name="T4" fmla="*/ 39 w 501"/>
                <a:gd name="T5" fmla="*/ 11 h 677"/>
                <a:gd name="T6" fmla="*/ 31 w 501"/>
                <a:gd name="T7" fmla="*/ 27 h 677"/>
                <a:gd name="T8" fmla="*/ 27 w 501"/>
                <a:gd name="T9" fmla="*/ 35 h 677"/>
                <a:gd name="T10" fmla="*/ 24 w 501"/>
                <a:gd name="T11" fmla="*/ 40 h 677"/>
                <a:gd name="T12" fmla="*/ 14 w 501"/>
                <a:gd name="T13" fmla="*/ 35 h 677"/>
                <a:gd name="T14" fmla="*/ 12 w 501"/>
                <a:gd name="T15" fmla="*/ 34 h 677"/>
                <a:gd name="T16" fmla="*/ 8 w 501"/>
                <a:gd name="T17" fmla="*/ 32 h 677"/>
                <a:gd name="T18" fmla="*/ 1 w 501"/>
                <a:gd name="T19" fmla="*/ 35 h 677"/>
                <a:gd name="T20" fmla="*/ 6 w 501"/>
                <a:gd name="T21" fmla="*/ 41 h 677"/>
                <a:gd name="T22" fmla="*/ 24 w 501"/>
                <a:gd name="T23" fmla="*/ 53 h 677"/>
                <a:gd name="T24" fmla="*/ 22 w 501"/>
                <a:gd name="T25" fmla="*/ 44 h 677"/>
                <a:gd name="T26" fmla="*/ 2 w 501"/>
                <a:gd name="T27" fmla="*/ 27 h 677"/>
                <a:gd name="T28" fmla="*/ 3 w 501"/>
                <a:gd name="T29" fmla="*/ 34 h 677"/>
                <a:gd name="T30" fmla="*/ 5 w 501"/>
                <a:gd name="T31" fmla="*/ 37 h 677"/>
                <a:gd name="T32" fmla="*/ 23 w 501"/>
                <a:gd name="T33" fmla="*/ 46 h 677"/>
                <a:gd name="T34" fmla="*/ 20 w 501"/>
                <a:gd name="T35" fmla="*/ 41 h 677"/>
                <a:gd name="T36" fmla="*/ 5 w 501"/>
                <a:gd name="T37" fmla="*/ 34 h 677"/>
                <a:gd name="T38" fmla="*/ 8 w 501"/>
                <a:gd name="T39" fmla="*/ 27 h 677"/>
                <a:gd name="T40" fmla="*/ 13 w 501"/>
                <a:gd name="T41" fmla="*/ 14 h 677"/>
                <a:gd name="T42" fmla="*/ 14 w 501"/>
                <a:gd name="T43" fmla="*/ 9 h 677"/>
                <a:gd name="T44" fmla="*/ 16 w 501"/>
                <a:gd name="T45" fmla="*/ 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pPr fontAlgn="base">
                <a:spcBef>
                  <a:spcPct val="0"/>
                </a:spcBef>
                <a:spcAft>
                  <a:spcPct val="0"/>
                </a:spcAft>
              </a:pPr>
              <a:endParaRPr lang="en-US">
                <a:solidFill>
                  <a:srgbClr val="000000"/>
                </a:solidFill>
                <a:latin typeface="Arial" pitchFamily="34" charset="0"/>
                <a:cs typeface="Arial" pitchFamily="34" charset="0"/>
              </a:endParaRPr>
            </a:p>
          </p:txBody>
        </p:sp>
        <p:sp>
          <p:nvSpPr>
            <p:cNvPr id="2081" name="Line 16"/>
            <p:cNvSpPr>
              <a:spLocks noChangeShapeType="1"/>
            </p:cNvSpPr>
            <p:nvPr/>
          </p:nvSpPr>
          <p:spPr bwMode="auto">
            <a:xfrm flipH="1" flipV="1">
              <a:off x="3984" y="639"/>
              <a:ext cx="220" cy="188"/>
            </a:xfrm>
            <a:prstGeom prst="line">
              <a:avLst/>
            </a:prstGeom>
            <a:noFill/>
            <a:ln w="9525">
              <a:solidFill>
                <a:srgbClr val="CC0000"/>
              </a:solidFill>
              <a:round/>
              <a:headEnd/>
              <a:tailEnd/>
            </a:ln>
          </p:spPr>
          <p:txBody>
            <a:bodyPr/>
            <a:lstStyle/>
            <a:p>
              <a:pPr fontAlgn="base">
                <a:spcBef>
                  <a:spcPct val="0"/>
                </a:spcBef>
                <a:spcAft>
                  <a:spcPct val="0"/>
                </a:spcAft>
              </a:pPr>
              <a:endParaRPr lang="en-US">
                <a:solidFill>
                  <a:srgbClr val="000000"/>
                </a:solidFill>
                <a:latin typeface="Arial" pitchFamily="34" charset="0"/>
                <a:cs typeface="Arial" pitchFamily="34" charset="0"/>
              </a:endParaRPr>
            </a:p>
          </p:txBody>
        </p:sp>
        <p:sp>
          <p:nvSpPr>
            <p:cNvPr id="2082" name="Line 17"/>
            <p:cNvSpPr>
              <a:spLocks noChangeShapeType="1"/>
            </p:cNvSpPr>
            <p:nvPr/>
          </p:nvSpPr>
          <p:spPr bwMode="auto">
            <a:xfrm flipH="1" flipV="1">
              <a:off x="4330" y="513"/>
              <a:ext cx="63" cy="220"/>
            </a:xfrm>
            <a:prstGeom prst="line">
              <a:avLst/>
            </a:prstGeom>
            <a:noFill/>
            <a:ln w="9525">
              <a:solidFill>
                <a:srgbClr val="CC0000"/>
              </a:solidFill>
              <a:round/>
              <a:headEnd/>
              <a:tailEnd/>
            </a:ln>
          </p:spPr>
          <p:txBody>
            <a:bodyPr/>
            <a:lstStyle/>
            <a:p>
              <a:pPr fontAlgn="base">
                <a:spcBef>
                  <a:spcPct val="0"/>
                </a:spcBef>
                <a:spcAft>
                  <a:spcPct val="0"/>
                </a:spcAft>
              </a:pPr>
              <a:endParaRPr lang="en-US">
                <a:solidFill>
                  <a:srgbClr val="000000"/>
                </a:solidFill>
                <a:latin typeface="Arial" pitchFamily="34" charset="0"/>
                <a:cs typeface="Arial" pitchFamily="34" charset="0"/>
              </a:endParaRPr>
            </a:p>
          </p:txBody>
        </p:sp>
        <p:grpSp>
          <p:nvGrpSpPr>
            <p:cNvPr id="3" name="Group 18"/>
            <p:cNvGrpSpPr>
              <a:grpSpLocks/>
            </p:cNvGrpSpPr>
            <p:nvPr/>
          </p:nvGrpSpPr>
          <p:grpSpPr bwMode="auto">
            <a:xfrm>
              <a:off x="4361" y="576"/>
              <a:ext cx="409" cy="251"/>
              <a:chOff x="4361" y="576"/>
              <a:chExt cx="409" cy="251"/>
            </a:xfrm>
          </p:grpSpPr>
          <p:sp>
            <p:nvSpPr>
              <p:cNvPr id="2092" name="Line 19"/>
              <p:cNvSpPr>
                <a:spLocks noChangeShapeType="1"/>
              </p:cNvSpPr>
              <p:nvPr/>
            </p:nvSpPr>
            <p:spPr bwMode="auto">
              <a:xfrm flipH="1" flipV="1">
                <a:off x="4361" y="639"/>
                <a:ext cx="221" cy="188"/>
              </a:xfrm>
              <a:prstGeom prst="line">
                <a:avLst/>
              </a:prstGeom>
              <a:noFill/>
              <a:ln w="9525">
                <a:solidFill>
                  <a:srgbClr val="003399"/>
                </a:solidFill>
                <a:round/>
                <a:headEnd/>
                <a:tailEnd/>
              </a:ln>
            </p:spPr>
            <p:txBody>
              <a:bodyPr/>
              <a:lstStyle/>
              <a:p>
                <a:pPr fontAlgn="base">
                  <a:spcBef>
                    <a:spcPct val="0"/>
                  </a:spcBef>
                  <a:spcAft>
                    <a:spcPct val="0"/>
                  </a:spcAft>
                </a:pPr>
                <a:endParaRPr lang="en-US">
                  <a:solidFill>
                    <a:srgbClr val="000000"/>
                  </a:solidFill>
                  <a:latin typeface="Arial" pitchFamily="34" charset="0"/>
                  <a:cs typeface="Arial" pitchFamily="34" charset="0"/>
                </a:endParaRPr>
              </a:p>
            </p:txBody>
          </p:sp>
          <p:sp>
            <p:nvSpPr>
              <p:cNvPr id="2093" name="Line 20"/>
              <p:cNvSpPr>
                <a:spLocks noChangeShapeType="1"/>
              </p:cNvSpPr>
              <p:nvPr/>
            </p:nvSpPr>
            <p:spPr bwMode="auto">
              <a:xfrm flipH="1" flipV="1">
                <a:off x="4707" y="576"/>
                <a:ext cx="63" cy="220"/>
              </a:xfrm>
              <a:prstGeom prst="line">
                <a:avLst/>
              </a:prstGeom>
              <a:noFill/>
              <a:ln w="9525">
                <a:solidFill>
                  <a:srgbClr val="003399"/>
                </a:solidFill>
                <a:round/>
                <a:headEnd/>
                <a:tailEnd/>
              </a:ln>
            </p:spPr>
            <p:txBody>
              <a:bodyPr/>
              <a:lstStyle/>
              <a:p>
                <a:pPr fontAlgn="base">
                  <a:spcBef>
                    <a:spcPct val="0"/>
                  </a:spcBef>
                  <a:spcAft>
                    <a:spcPct val="0"/>
                  </a:spcAft>
                </a:pPr>
                <a:endParaRPr lang="en-US">
                  <a:solidFill>
                    <a:srgbClr val="000000"/>
                  </a:solidFill>
                  <a:latin typeface="Arial" pitchFamily="34" charset="0"/>
                  <a:cs typeface="Arial" pitchFamily="34" charset="0"/>
                </a:endParaRPr>
              </a:p>
            </p:txBody>
          </p:sp>
          <p:sp>
            <p:nvSpPr>
              <p:cNvPr id="2094" name="Line 21"/>
              <p:cNvSpPr>
                <a:spLocks noChangeShapeType="1"/>
              </p:cNvSpPr>
              <p:nvPr/>
            </p:nvSpPr>
            <p:spPr bwMode="auto">
              <a:xfrm flipH="1" flipV="1">
                <a:off x="4613" y="639"/>
                <a:ext cx="63" cy="125"/>
              </a:xfrm>
              <a:prstGeom prst="line">
                <a:avLst/>
              </a:prstGeom>
              <a:noFill/>
              <a:ln w="9525">
                <a:solidFill>
                  <a:srgbClr val="003399"/>
                </a:solidFill>
                <a:round/>
                <a:headEnd/>
                <a:tailEnd/>
              </a:ln>
            </p:spPr>
            <p:txBody>
              <a:bodyPr/>
              <a:lstStyle/>
              <a:p>
                <a:pPr fontAlgn="base">
                  <a:spcBef>
                    <a:spcPct val="0"/>
                  </a:spcBef>
                  <a:spcAft>
                    <a:spcPct val="0"/>
                  </a:spcAft>
                </a:pPr>
                <a:endParaRPr lang="en-US">
                  <a:solidFill>
                    <a:srgbClr val="000000"/>
                  </a:solidFill>
                  <a:latin typeface="Arial" pitchFamily="34" charset="0"/>
                  <a:cs typeface="Arial" pitchFamily="34" charset="0"/>
                </a:endParaRPr>
              </a:p>
            </p:txBody>
          </p:sp>
        </p:grpSp>
        <p:grpSp>
          <p:nvGrpSpPr>
            <p:cNvPr id="4" name="Group 22"/>
            <p:cNvGrpSpPr>
              <a:grpSpLocks/>
            </p:cNvGrpSpPr>
            <p:nvPr/>
          </p:nvGrpSpPr>
          <p:grpSpPr bwMode="auto">
            <a:xfrm>
              <a:off x="4176" y="607"/>
              <a:ext cx="374" cy="283"/>
              <a:chOff x="4176" y="607"/>
              <a:chExt cx="374" cy="283"/>
            </a:xfrm>
          </p:grpSpPr>
          <p:sp>
            <p:nvSpPr>
              <p:cNvPr id="2089" name="Line 23"/>
              <p:cNvSpPr>
                <a:spLocks noChangeShapeType="1"/>
              </p:cNvSpPr>
              <p:nvPr/>
            </p:nvSpPr>
            <p:spPr bwMode="auto">
              <a:xfrm flipH="1" flipV="1">
                <a:off x="4176" y="705"/>
                <a:ext cx="217" cy="185"/>
              </a:xfrm>
              <a:prstGeom prst="line">
                <a:avLst/>
              </a:prstGeom>
              <a:noFill/>
              <a:ln w="9525">
                <a:solidFill>
                  <a:srgbClr val="00FF00"/>
                </a:solidFill>
                <a:round/>
                <a:headEnd/>
                <a:tailEnd/>
              </a:ln>
            </p:spPr>
            <p:txBody>
              <a:bodyPr/>
              <a:lstStyle/>
              <a:p>
                <a:pPr fontAlgn="base">
                  <a:spcBef>
                    <a:spcPct val="0"/>
                  </a:spcBef>
                  <a:spcAft>
                    <a:spcPct val="0"/>
                  </a:spcAft>
                </a:pPr>
                <a:endParaRPr lang="en-US">
                  <a:solidFill>
                    <a:srgbClr val="000000"/>
                  </a:solidFill>
                  <a:latin typeface="Arial" pitchFamily="34" charset="0"/>
                  <a:cs typeface="Arial" pitchFamily="34" charset="0"/>
                </a:endParaRPr>
              </a:p>
            </p:txBody>
          </p:sp>
          <p:sp>
            <p:nvSpPr>
              <p:cNvPr id="2090" name="Line 24"/>
              <p:cNvSpPr>
                <a:spLocks noChangeShapeType="1"/>
              </p:cNvSpPr>
              <p:nvPr/>
            </p:nvSpPr>
            <p:spPr bwMode="auto">
              <a:xfrm flipH="1" flipV="1">
                <a:off x="4487" y="607"/>
                <a:ext cx="63" cy="220"/>
              </a:xfrm>
              <a:prstGeom prst="line">
                <a:avLst/>
              </a:prstGeom>
              <a:noFill/>
              <a:ln w="9525">
                <a:solidFill>
                  <a:srgbClr val="00FF00"/>
                </a:solidFill>
                <a:round/>
                <a:headEnd/>
                <a:tailEnd/>
              </a:ln>
            </p:spPr>
            <p:txBody>
              <a:bodyPr/>
              <a:lstStyle/>
              <a:p>
                <a:pPr fontAlgn="base">
                  <a:spcBef>
                    <a:spcPct val="0"/>
                  </a:spcBef>
                  <a:spcAft>
                    <a:spcPct val="0"/>
                  </a:spcAft>
                </a:pPr>
                <a:endParaRPr lang="en-US">
                  <a:solidFill>
                    <a:srgbClr val="000000"/>
                  </a:solidFill>
                  <a:latin typeface="Arial" pitchFamily="34" charset="0"/>
                  <a:cs typeface="Arial" pitchFamily="34" charset="0"/>
                </a:endParaRPr>
              </a:p>
            </p:txBody>
          </p:sp>
          <p:sp>
            <p:nvSpPr>
              <p:cNvPr id="2091" name="Line 25"/>
              <p:cNvSpPr>
                <a:spLocks noChangeShapeType="1"/>
              </p:cNvSpPr>
              <p:nvPr/>
            </p:nvSpPr>
            <p:spPr bwMode="auto">
              <a:xfrm flipH="1" flipV="1">
                <a:off x="4424" y="702"/>
                <a:ext cx="63" cy="125"/>
              </a:xfrm>
              <a:prstGeom prst="line">
                <a:avLst/>
              </a:prstGeom>
              <a:noFill/>
              <a:ln w="9525">
                <a:solidFill>
                  <a:srgbClr val="00FF00"/>
                </a:solidFill>
                <a:round/>
                <a:headEnd/>
                <a:tailEnd/>
              </a:ln>
            </p:spPr>
            <p:txBody>
              <a:bodyPr/>
              <a:lstStyle/>
              <a:p>
                <a:pPr fontAlgn="base">
                  <a:spcBef>
                    <a:spcPct val="0"/>
                  </a:spcBef>
                  <a:spcAft>
                    <a:spcPct val="0"/>
                  </a:spcAft>
                </a:pPr>
                <a:endParaRPr lang="en-US">
                  <a:solidFill>
                    <a:srgbClr val="000000"/>
                  </a:solidFill>
                  <a:latin typeface="Arial" pitchFamily="34" charset="0"/>
                  <a:cs typeface="Arial" pitchFamily="34" charset="0"/>
                </a:endParaRPr>
              </a:p>
            </p:txBody>
          </p:sp>
        </p:grpSp>
        <p:sp>
          <p:nvSpPr>
            <p:cNvPr id="2085" name="Line 26"/>
            <p:cNvSpPr>
              <a:spLocks noChangeShapeType="1"/>
            </p:cNvSpPr>
            <p:nvPr/>
          </p:nvSpPr>
          <p:spPr bwMode="auto">
            <a:xfrm flipH="1" flipV="1">
              <a:off x="4236" y="639"/>
              <a:ext cx="62" cy="125"/>
            </a:xfrm>
            <a:prstGeom prst="line">
              <a:avLst/>
            </a:prstGeom>
            <a:noFill/>
            <a:ln w="9525">
              <a:solidFill>
                <a:srgbClr val="CC0000"/>
              </a:solidFill>
              <a:round/>
              <a:headEnd/>
              <a:tailEnd/>
            </a:ln>
          </p:spPr>
          <p:txBody>
            <a:bodyPr/>
            <a:lstStyle/>
            <a:p>
              <a:pPr fontAlgn="base">
                <a:spcBef>
                  <a:spcPct val="0"/>
                </a:spcBef>
                <a:spcAft>
                  <a:spcPct val="0"/>
                </a:spcAft>
              </a:pPr>
              <a:endParaRPr lang="en-US">
                <a:solidFill>
                  <a:srgbClr val="000000"/>
                </a:solidFill>
                <a:latin typeface="Arial" pitchFamily="34" charset="0"/>
                <a:cs typeface="Arial" pitchFamily="34" charset="0"/>
              </a:endParaRPr>
            </a:p>
          </p:txBody>
        </p:sp>
        <p:sp>
          <p:nvSpPr>
            <p:cNvPr id="2086" name="Oval 27"/>
            <p:cNvSpPr>
              <a:spLocks noChangeArrowheads="1"/>
            </p:cNvSpPr>
            <p:nvPr/>
          </p:nvSpPr>
          <p:spPr bwMode="auto">
            <a:xfrm rot="-1693360">
              <a:off x="4176" y="768"/>
              <a:ext cx="240" cy="96"/>
            </a:xfrm>
            <a:prstGeom prst="ellipse">
              <a:avLst/>
            </a:prstGeom>
            <a:solidFill>
              <a:srgbClr val="CC0000"/>
            </a:solidFill>
            <a:ln w="9525">
              <a:solidFill>
                <a:schemeClr val="tx1"/>
              </a:solidFill>
              <a:round/>
              <a:headEnd/>
              <a:tailEnd/>
            </a:ln>
          </p:spPr>
          <p:txBody>
            <a:bodyPr wrap="none" anchor="ctr"/>
            <a:lstStyle/>
            <a:p>
              <a:pPr eaLnBrk="0" fontAlgn="base" hangingPunct="0">
                <a:spcBef>
                  <a:spcPct val="0"/>
                </a:spcBef>
                <a:spcAft>
                  <a:spcPct val="0"/>
                </a:spcAft>
              </a:pPr>
              <a:endParaRPr lang="en-US" sz="2400">
                <a:solidFill>
                  <a:srgbClr val="000000"/>
                </a:solidFill>
                <a:latin typeface="Arial" pitchFamily="34" charset="0"/>
                <a:cs typeface="Arial" pitchFamily="34" charset="0"/>
              </a:endParaRPr>
            </a:p>
          </p:txBody>
        </p:sp>
        <p:sp>
          <p:nvSpPr>
            <p:cNvPr id="2087" name="Oval 28"/>
            <p:cNvSpPr>
              <a:spLocks noChangeArrowheads="1"/>
            </p:cNvSpPr>
            <p:nvPr/>
          </p:nvSpPr>
          <p:spPr bwMode="auto">
            <a:xfrm rot="-1693360">
              <a:off x="4368" y="816"/>
              <a:ext cx="240" cy="96"/>
            </a:xfrm>
            <a:prstGeom prst="ellipse">
              <a:avLst/>
            </a:prstGeom>
            <a:solidFill>
              <a:srgbClr val="00FF00"/>
            </a:solidFill>
            <a:ln w="9525">
              <a:solidFill>
                <a:schemeClr val="tx1"/>
              </a:solidFill>
              <a:round/>
              <a:headEnd/>
              <a:tailEnd/>
            </a:ln>
          </p:spPr>
          <p:txBody>
            <a:bodyPr wrap="none" anchor="ctr"/>
            <a:lstStyle/>
            <a:p>
              <a:pPr eaLnBrk="0" fontAlgn="base" hangingPunct="0">
                <a:spcBef>
                  <a:spcPct val="0"/>
                </a:spcBef>
                <a:spcAft>
                  <a:spcPct val="0"/>
                </a:spcAft>
              </a:pPr>
              <a:endParaRPr lang="en-US" sz="2400">
                <a:solidFill>
                  <a:srgbClr val="000000"/>
                </a:solidFill>
                <a:latin typeface="Arial" pitchFamily="34" charset="0"/>
                <a:cs typeface="Arial" pitchFamily="34" charset="0"/>
              </a:endParaRPr>
            </a:p>
          </p:txBody>
        </p:sp>
        <p:sp>
          <p:nvSpPr>
            <p:cNvPr id="2088" name="Oval 29"/>
            <p:cNvSpPr>
              <a:spLocks noChangeArrowheads="1"/>
            </p:cNvSpPr>
            <p:nvPr/>
          </p:nvSpPr>
          <p:spPr bwMode="auto">
            <a:xfrm rot="-1693360">
              <a:off x="4560" y="768"/>
              <a:ext cx="240" cy="96"/>
            </a:xfrm>
            <a:prstGeom prst="ellipse">
              <a:avLst/>
            </a:prstGeom>
            <a:solidFill>
              <a:schemeClr val="accent2"/>
            </a:solidFill>
            <a:ln w="9525">
              <a:solidFill>
                <a:schemeClr val="tx1"/>
              </a:solidFill>
              <a:round/>
              <a:headEnd/>
              <a:tailEnd/>
            </a:ln>
          </p:spPr>
          <p:txBody>
            <a:bodyPr wrap="none" anchor="ctr"/>
            <a:lstStyle/>
            <a:p>
              <a:pPr eaLnBrk="0" fontAlgn="base" hangingPunct="0">
                <a:spcBef>
                  <a:spcPct val="0"/>
                </a:spcBef>
                <a:spcAft>
                  <a:spcPct val="0"/>
                </a:spcAft>
              </a:pPr>
              <a:endParaRPr lang="en-US" sz="2400">
                <a:solidFill>
                  <a:srgbClr val="000000"/>
                </a:solidFill>
                <a:latin typeface="Arial" pitchFamily="34" charset="0"/>
                <a:cs typeface="Arial" pitchFamily="34" charset="0"/>
              </a:endParaRPr>
            </a:p>
          </p:txBody>
        </p:sp>
      </p:grpSp>
      <p:sp>
        <p:nvSpPr>
          <p:cNvPr id="2054" name="Line 30"/>
          <p:cNvSpPr>
            <a:spLocks noChangeShapeType="1"/>
          </p:cNvSpPr>
          <p:nvPr/>
        </p:nvSpPr>
        <p:spPr bwMode="auto">
          <a:xfrm>
            <a:off x="4114800" y="2438400"/>
            <a:ext cx="1066800" cy="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US">
              <a:solidFill>
                <a:srgbClr val="000000"/>
              </a:solidFill>
              <a:latin typeface="Arial" pitchFamily="34" charset="0"/>
              <a:cs typeface="Arial" pitchFamily="34" charset="0"/>
            </a:endParaRPr>
          </a:p>
        </p:txBody>
      </p:sp>
      <p:grpSp>
        <p:nvGrpSpPr>
          <p:cNvPr id="5" name="Group 32"/>
          <p:cNvGrpSpPr>
            <a:grpSpLocks/>
          </p:cNvGrpSpPr>
          <p:nvPr/>
        </p:nvGrpSpPr>
        <p:grpSpPr bwMode="auto">
          <a:xfrm>
            <a:off x="6477000" y="2622550"/>
            <a:ext cx="1012825" cy="882650"/>
            <a:chOff x="4454" y="1508"/>
            <a:chExt cx="638" cy="556"/>
          </a:xfrm>
        </p:grpSpPr>
        <p:grpSp>
          <p:nvGrpSpPr>
            <p:cNvPr id="6" name="Group 33"/>
            <p:cNvGrpSpPr>
              <a:grpSpLocks/>
            </p:cNvGrpSpPr>
            <p:nvPr/>
          </p:nvGrpSpPr>
          <p:grpSpPr bwMode="auto">
            <a:xfrm>
              <a:off x="4464" y="1508"/>
              <a:ext cx="576" cy="364"/>
              <a:chOff x="4464" y="1296"/>
              <a:chExt cx="912" cy="576"/>
            </a:xfrm>
          </p:grpSpPr>
          <p:sp>
            <p:nvSpPr>
              <p:cNvPr id="2074" name="Line 34"/>
              <p:cNvSpPr>
                <a:spLocks noChangeShapeType="1"/>
              </p:cNvSpPr>
              <p:nvPr/>
            </p:nvSpPr>
            <p:spPr bwMode="auto">
              <a:xfrm>
                <a:off x="4464" y="1872"/>
                <a:ext cx="768" cy="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latin typeface="Arial" pitchFamily="34" charset="0"/>
                  <a:cs typeface="Arial" pitchFamily="34" charset="0"/>
                </a:endParaRPr>
              </a:p>
            </p:txBody>
          </p:sp>
          <p:sp>
            <p:nvSpPr>
              <p:cNvPr id="2075" name="Rectangle 35"/>
              <p:cNvSpPr>
                <a:spLocks noChangeArrowheads="1"/>
              </p:cNvSpPr>
              <p:nvPr/>
            </p:nvSpPr>
            <p:spPr bwMode="auto">
              <a:xfrm>
                <a:off x="4464" y="1728"/>
                <a:ext cx="240" cy="144"/>
              </a:xfrm>
              <a:prstGeom prst="rect">
                <a:avLst/>
              </a:prstGeom>
              <a:solidFill>
                <a:schemeClr val="bg2"/>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sz="2400">
                  <a:solidFill>
                    <a:srgbClr val="000000"/>
                  </a:solidFill>
                  <a:latin typeface="Arial" pitchFamily="34" charset="0"/>
                  <a:cs typeface="Arial" pitchFamily="34" charset="0"/>
                </a:endParaRPr>
              </a:p>
            </p:txBody>
          </p:sp>
          <p:sp>
            <p:nvSpPr>
              <p:cNvPr id="2076" name="Rectangle 36"/>
              <p:cNvSpPr>
                <a:spLocks noChangeArrowheads="1"/>
              </p:cNvSpPr>
              <p:nvPr/>
            </p:nvSpPr>
            <p:spPr bwMode="auto">
              <a:xfrm>
                <a:off x="4800" y="1296"/>
                <a:ext cx="240" cy="576"/>
              </a:xfrm>
              <a:prstGeom prst="rect">
                <a:avLst/>
              </a:prstGeom>
              <a:solidFill>
                <a:schemeClr val="bg2"/>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sz="2400">
                  <a:solidFill>
                    <a:srgbClr val="000000"/>
                  </a:solidFill>
                  <a:latin typeface="Arial" pitchFamily="34" charset="0"/>
                  <a:cs typeface="Arial" pitchFamily="34" charset="0"/>
                </a:endParaRPr>
              </a:p>
            </p:txBody>
          </p:sp>
          <p:sp>
            <p:nvSpPr>
              <p:cNvPr id="2077" name="Rectangle 37"/>
              <p:cNvSpPr>
                <a:spLocks noChangeArrowheads="1"/>
              </p:cNvSpPr>
              <p:nvPr/>
            </p:nvSpPr>
            <p:spPr bwMode="auto">
              <a:xfrm>
                <a:off x="5136" y="1488"/>
                <a:ext cx="240" cy="384"/>
              </a:xfrm>
              <a:prstGeom prst="rect">
                <a:avLst/>
              </a:prstGeom>
              <a:solidFill>
                <a:schemeClr val="bg2"/>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sz="2400">
                  <a:solidFill>
                    <a:srgbClr val="000000"/>
                  </a:solidFill>
                  <a:latin typeface="Arial" pitchFamily="34" charset="0"/>
                  <a:cs typeface="Arial" pitchFamily="34" charset="0"/>
                </a:endParaRPr>
              </a:p>
            </p:txBody>
          </p:sp>
        </p:grpSp>
        <p:sp>
          <p:nvSpPr>
            <p:cNvPr id="2073" name="Text Box 38"/>
            <p:cNvSpPr txBox="1">
              <a:spLocks noChangeArrowheads="1"/>
            </p:cNvSpPr>
            <p:nvPr/>
          </p:nvSpPr>
          <p:spPr bwMode="auto">
            <a:xfrm>
              <a:off x="4454" y="1872"/>
              <a:ext cx="638" cy="192"/>
            </a:xfrm>
            <a:prstGeom prst="rect">
              <a:avLst/>
            </a:prstGeom>
            <a:noFill/>
            <a:ln w="9525">
              <a:noFill/>
              <a:miter lim="800000"/>
              <a:headEnd/>
              <a:tailEnd/>
            </a:ln>
          </p:spPr>
          <p:txBody>
            <a:bodyPr wrap="none">
              <a:spAutoFit/>
            </a:bodyPr>
            <a:lstStyle/>
            <a:p>
              <a:pPr fontAlgn="base">
                <a:spcBef>
                  <a:spcPct val="0"/>
                </a:spcBef>
                <a:spcAft>
                  <a:spcPct val="0"/>
                </a:spcAft>
              </a:pPr>
              <a:r>
                <a:rPr lang="en-US" sz="1400">
                  <a:solidFill>
                    <a:srgbClr val="000000"/>
                  </a:solidFill>
                  <a:cs typeface="Arial" pitchFamily="34" charset="0"/>
                </a:rPr>
                <a:t>p</a:t>
              </a:r>
              <a:r>
                <a:rPr lang="en-US" sz="1400" baseline="-25000">
                  <a:solidFill>
                    <a:srgbClr val="000000"/>
                  </a:solidFill>
                  <a:cs typeface="Arial" pitchFamily="34" charset="0"/>
                </a:rPr>
                <a:t>1    </a:t>
              </a:r>
              <a:r>
                <a:rPr lang="en-US" sz="1400">
                  <a:solidFill>
                    <a:srgbClr val="000000"/>
                  </a:solidFill>
                  <a:cs typeface="Arial" pitchFamily="34" charset="0"/>
                </a:rPr>
                <a:t> p</a:t>
              </a:r>
              <a:r>
                <a:rPr lang="en-US" sz="1400" baseline="-25000">
                  <a:solidFill>
                    <a:srgbClr val="000000"/>
                  </a:solidFill>
                  <a:cs typeface="Arial" pitchFamily="34" charset="0"/>
                </a:rPr>
                <a:t>2     </a:t>
              </a:r>
              <a:r>
                <a:rPr lang="en-US" sz="1400">
                  <a:solidFill>
                    <a:srgbClr val="000000"/>
                  </a:solidFill>
                  <a:cs typeface="Arial" pitchFamily="34" charset="0"/>
                </a:rPr>
                <a:t> p</a:t>
              </a:r>
              <a:r>
                <a:rPr lang="en-US" sz="1400" baseline="-25000">
                  <a:solidFill>
                    <a:srgbClr val="000000"/>
                  </a:solidFill>
                  <a:cs typeface="Arial" pitchFamily="34" charset="0"/>
                </a:rPr>
                <a:t>3</a:t>
              </a:r>
              <a:r>
                <a:rPr lang="en-US" sz="1400">
                  <a:solidFill>
                    <a:srgbClr val="000000"/>
                  </a:solidFill>
                  <a:cs typeface="Arial" pitchFamily="34" charset="0"/>
                </a:rPr>
                <a:t> </a:t>
              </a:r>
            </a:p>
          </p:txBody>
        </p:sp>
      </p:grpSp>
      <p:sp>
        <p:nvSpPr>
          <p:cNvPr id="2056" name="Rectangle 39"/>
          <p:cNvSpPr>
            <a:spLocks noChangeArrowheads="1"/>
          </p:cNvSpPr>
          <p:nvPr/>
        </p:nvSpPr>
        <p:spPr bwMode="auto">
          <a:xfrm>
            <a:off x="7324725" y="6553200"/>
            <a:ext cx="1819275" cy="304800"/>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sz="1400">
                <a:solidFill>
                  <a:srgbClr val="000000"/>
                </a:solidFill>
                <a:latin typeface="Arial" pitchFamily="34" charset="0"/>
                <a:cs typeface="Arial" pitchFamily="34" charset="0"/>
              </a:rPr>
              <a:t>Source: W. Freeman</a:t>
            </a:r>
          </a:p>
        </p:txBody>
      </p:sp>
      <p:grpSp>
        <p:nvGrpSpPr>
          <p:cNvPr id="7" name="Group 37"/>
          <p:cNvGrpSpPr>
            <a:grpSpLocks/>
          </p:cNvGrpSpPr>
          <p:nvPr/>
        </p:nvGrpSpPr>
        <p:grpSpPr bwMode="auto">
          <a:xfrm>
            <a:off x="-71438" y="1752600"/>
            <a:ext cx="3729038" cy="4343400"/>
            <a:chOff x="-71976" y="1752600"/>
            <a:chExt cx="3729576" cy="4343400"/>
          </a:xfrm>
        </p:grpSpPr>
        <p:graphicFrame>
          <p:nvGraphicFramePr>
            <p:cNvPr id="2050" name="Object 31"/>
            <p:cNvGraphicFramePr>
              <a:graphicFrameLocks noChangeAspect="1"/>
            </p:cNvGraphicFramePr>
            <p:nvPr/>
          </p:nvGraphicFramePr>
          <p:xfrm>
            <a:off x="1981200" y="1752600"/>
            <a:ext cx="1676400" cy="1538287"/>
          </p:xfrm>
          <a:graphic>
            <a:graphicData uri="http://schemas.openxmlformats.org/presentationml/2006/ole">
              <mc:AlternateContent xmlns:mc="http://schemas.openxmlformats.org/markup-compatibility/2006">
                <mc:Choice xmlns:v="urn:schemas-microsoft-com:vml" Requires="v">
                  <p:oleObj spid="_x0000_s8218" name="Image" r:id="rId4" imgW="1541899" imgH="1414155" progId="Photoshop.Image.6">
                    <p:embed/>
                  </p:oleObj>
                </mc:Choice>
                <mc:Fallback>
                  <p:oleObj name="Image" r:id="rId4" imgW="1541899" imgH="1414155" progId="Photoshop.Image.6">
                    <p:embed/>
                    <p:pic>
                      <p:nvPicPr>
                        <p:cNvPr id="0" name="Object 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1752600"/>
                          <a:ext cx="1676400" cy="153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nvGrpSpPr>
            <p:cNvPr id="8" name="Group 32"/>
            <p:cNvGrpSpPr>
              <a:grpSpLocks/>
            </p:cNvGrpSpPr>
            <p:nvPr/>
          </p:nvGrpSpPr>
          <p:grpSpPr bwMode="auto">
            <a:xfrm>
              <a:off x="-71976" y="5334000"/>
              <a:ext cx="576" cy="762000"/>
              <a:chOff x="4224" y="3456"/>
              <a:chExt cx="576" cy="480"/>
            </a:xfrm>
          </p:grpSpPr>
          <p:sp>
            <p:nvSpPr>
              <p:cNvPr id="2059" name="Line 33"/>
              <p:cNvSpPr>
                <a:spLocks noChangeShapeType="1"/>
              </p:cNvSpPr>
              <p:nvPr/>
            </p:nvSpPr>
            <p:spPr bwMode="auto">
              <a:xfrm flipV="1">
                <a:off x="4224" y="3840"/>
                <a:ext cx="0" cy="96"/>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latin typeface="Arial" pitchFamily="34" charset="0"/>
                  <a:cs typeface="Arial" pitchFamily="34" charset="0"/>
                </a:endParaRPr>
              </a:p>
            </p:txBody>
          </p:sp>
          <p:sp>
            <p:nvSpPr>
              <p:cNvPr id="2060" name="Line 34"/>
              <p:cNvSpPr>
                <a:spLocks noChangeShapeType="1"/>
              </p:cNvSpPr>
              <p:nvPr/>
            </p:nvSpPr>
            <p:spPr bwMode="auto">
              <a:xfrm flipV="1">
                <a:off x="4272" y="3792"/>
                <a:ext cx="0" cy="144"/>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latin typeface="Arial" pitchFamily="34" charset="0"/>
                  <a:cs typeface="Arial" pitchFamily="34" charset="0"/>
                </a:endParaRPr>
              </a:p>
            </p:txBody>
          </p:sp>
          <p:sp>
            <p:nvSpPr>
              <p:cNvPr id="2061" name="Line 35"/>
              <p:cNvSpPr>
                <a:spLocks noChangeShapeType="1"/>
              </p:cNvSpPr>
              <p:nvPr/>
            </p:nvSpPr>
            <p:spPr bwMode="auto">
              <a:xfrm flipV="1">
                <a:off x="4320" y="3696"/>
                <a:ext cx="0" cy="24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latin typeface="Arial" pitchFamily="34" charset="0"/>
                  <a:cs typeface="Arial" pitchFamily="34" charset="0"/>
                </a:endParaRPr>
              </a:p>
            </p:txBody>
          </p:sp>
          <p:sp>
            <p:nvSpPr>
              <p:cNvPr id="2062" name="Line 36"/>
              <p:cNvSpPr>
                <a:spLocks noChangeShapeType="1"/>
              </p:cNvSpPr>
              <p:nvPr/>
            </p:nvSpPr>
            <p:spPr bwMode="auto">
              <a:xfrm flipV="1">
                <a:off x="4368" y="3744"/>
                <a:ext cx="0" cy="192"/>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latin typeface="Arial" pitchFamily="34" charset="0"/>
                  <a:cs typeface="Arial" pitchFamily="34" charset="0"/>
                </a:endParaRPr>
              </a:p>
            </p:txBody>
          </p:sp>
          <p:sp>
            <p:nvSpPr>
              <p:cNvPr id="2063" name="Line 37"/>
              <p:cNvSpPr>
                <a:spLocks noChangeShapeType="1"/>
              </p:cNvSpPr>
              <p:nvPr/>
            </p:nvSpPr>
            <p:spPr bwMode="auto">
              <a:xfrm flipV="1">
                <a:off x="4416" y="3792"/>
                <a:ext cx="0" cy="144"/>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latin typeface="Arial" pitchFamily="34" charset="0"/>
                  <a:cs typeface="Arial" pitchFamily="34" charset="0"/>
                </a:endParaRPr>
              </a:p>
            </p:txBody>
          </p:sp>
          <p:sp>
            <p:nvSpPr>
              <p:cNvPr id="2064" name="Line 38"/>
              <p:cNvSpPr>
                <a:spLocks noChangeShapeType="1"/>
              </p:cNvSpPr>
              <p:nvPr/>
            </p:nvSpPr>
            <p:spPr bwMode="auto">
              <a:xfrm flipV="1">
                <a:off x="4464" y="3792"/>
                <a:ext cx="0" cy="144"/>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latin typeface="Arial" pitchFamily="34" charset="0"/>
                  <a:cs typeface="Arial" pitchFamily="34" charset="0"/>
                </a:endParaRPr>
              </a:p>
            </p:txBody>
          </p:sp>
          <p:sp>
            <p:nvSpPr>
              <p:cNvPr id="2065" name="Line 39"/>
              <p:cNvSpPr>
                <a:spLocks noChangeShapeType="1"/>
              </p:cNvSpPr>
              <p:nvPr/>
            </p:nvSpPr>
            <p:spPr bwMode="auto">
              <a:xfrm flipV="1">
                <a:off x="4512" y="3792"/>
                <a:ext cx="0" cy="144"/>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latin typeface="Arial" pitchFamily="34" charset="0"/>
                  <a:cs typeface="Arial" pitchFamily="34" charset="0"/>
                </a:endParaRPr>
              </a:p>
            </p:txBody>
          </p:sp>
          <p:sp>
            <p:nvSpPr>
              <p:cNvPr id="2066" name="Line 40"/>
              <p:cNvSpPr>
                <a:spLocks noChangeShapeType="1"/>
              </p:cNvSpPr>
              <p:nvPr/>
            </p:nvSpPr>
            <p:spPr bwMode="auto">
              <a:xfrm flipV="1">
                <a:off x="4560" y="3744"/>
                <a:ext cx="0" cy="192"/>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latin typeface="Arial" pitchFamily="34" charset="0"/>
                  <a:cs typeface="Arial" pitchFamily="34" charset="0"/>
                </a:endParaRPr>
              </a:p>
            </p:txBody>
          </p:sp>
          <p:sp>
            <p:nvSpPr>
              <p:cNvPr id="2067" name="Line 41"/>
              <p:cNvSpPr>
                <a:spLocks noChangeShapeType="1"/>
              </p:cNvSpPr>
              <p:nvPr/>
            </p:nvSpPr>
            <p:spPr bwMode="auto">
              <a:xfrm flipV="1">
                <a:off x="4608" y="3744"/>
                <a:ext cx="0" cy="192"/>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latin typeface="Arial" pitchFamily="34" charset="0"/>
                  <a:cs typeface="Arial" pitchFamily="34" charset="0"/>
                </a:endParaRPr>
              </a:p>
            </p:txBody>
          </p:sp>
          <p:sp>
            <p:nvSpPr>
              <p:cNvPr id="2068" name="Line 42"/>
              <p:cNvSpPr>
                <a:spLocks noChangeShapeType="1"/>
              </p:cNvSpPr>
              <p:nvPr/>
            </p:nvSpPr>
            <p:spPr bwMode="auto">
              <a:xfrm flipV="1">
                <a:off x="4656" y="3600"/>
                <a:ext cx="0" cy="336"/>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latin typeface="Arial" pitchFamily="34" charset="0"/>
                  <a:cs typeface="Arial" pitchFamily="34" charset="0"/>
                </a:endParaRPr>
              </a:p>
            </p:txBody>
          </p:sp>
          <p:sp>
            <p:nvSpPr>
              <p:cNvPr id="2069" name="Line 43"/>
              <p:cNvSpPr>
                <a:spLocks noChangeShapeType="1"/>
              </p:cNvSpPr>
              <p:nvPr/>
            </p:nvSpPr>
            <p:spPr bwMode="auto">
              <a:xfrm flipV="1">
                <a:off x="4704" y="3552"/>
                <a:ext cx="0" cy="384"/>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latin typeface="Arial" pitchFamily="34" charset="0"/>
                  <a:cs typeface="Arial" pitchFamily="34" charset="0"/>
                </a:endParaRPr>
              </a:p>
            </p:txBody>
          </p:sp>
          <p:sp>
            <p:nvSpPr>
              <p:cNvPr id="2070" name="Line 44"/>
              <p:cNvSpPr>
                <a:spLocks noChangeShapeType="1"/>
              </p:cNvSpPr>
              <p:nvPr/>
            </p:nvSpPr>
            <p:spPr bwMode="auto">
              <a:xfrm flipV="1">
                <a:off x="4752" y="3552"/>
                <a:ext cx="0" cy="384"/>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latin typeface="Arial" pitchFamily="34" charset="0"/>
                  <a:cs typeface="Arial" pitchFamily="34" charset="0"/>
                </a:endParaRPr>
              </a:p>
            </p:txBody>
          </p:sp>
          <p:sp>
            <p:nvSpPr>
              <p:cNvPr id="2071" name="Line 45"/>
              <p:cNvSpPr>
                <a:spLocks noChangeShapeType="1"/>
              </p:cNvSpPr>
              <p:nvPr/>
            </p:nvSpPr>
            <p:spPr bwMode="auto">
              <a:xfrm flipV="1">
                <a:off x="4800" y="3456"/>
                <a:ext cx="0" cy="480"/>
              </a:xfrm>
              <a:prstGeom prst="line">
                <a:avLst/>
              </a:prstGeom>
              <a:noFill/>
              <a:ln w="9525">
                <a:solidFill>
                  <a:schemeClr val="tx1"/>
                </a:solidFill>
                <a:round/>
                <a:headEnd/>
                <a:tailEnd/>
              </a:ln>
            </p:spPr>
            <p:txBody>
              <a:bodyPr/>
              <a:lstStyle/>
              <a:p>
                <a:pPr fontAlgn="base">
                  <a:spcBef>
                    <a:spcPct val="0"/>
                  </a:spcBef>
                  <a:spcAft>
                    <a:spcPct val="0"/>
                  </a:spcAft>
                </a:pPr>
                <a:endParaRPr lang="en-US">
                  <a:solidFill>
                    <a:srgbClr val="000000"/>
                  </a:solidFill>
                  <a:latin typeface="Arial" pitchFamily="34" charset="0"/>
                  <a:cs typeface="Arial" pitchFamily="34" charset="0"/>
                </a:endParaRPr>
              </a:p>
            </p:txBody>
          </p:sp>
        </p:gr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053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0531"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p:txBody>
          <a:bodyPr/>
          <a:lstStyle/>
          <a:p>
            <a:r>
              <a:rPr lang="en-US" smtClean="0"/>
              <a:t>RGB space</a:t>
            </a:r>
          </a:p>
        </p:txBody>
      </p:sp>
      <p:sp>
        <p:nvSpPr>
          <p:cNvPr id="3076" name="Rectangle 3"/>
          <p:cNvSpPr>
            <a:spLocks noGrp="1" noChangeArrowheads="1"/>
          </p:cNvSpPr>
          <p:nvPr>
            <p:ph type="body" idx="1"/>
          </p:nvPr>
        </p:nvSpPr>
        <p:spPr>
          <a:xfrm>
            <a:off x="228600" y="990600"/>
            <a:ext cx="8686800" cy="2209800"/>
          </a:xfrm>
        </p:spPr>
        <p:txBody>
          <a:bodyPr/>
          <a:lstStyle/>
          <a:p>
            <a:pPr>
              <a:lnSpc>
                <a:spcPct val="90000"/>
              </a:lnSpc>
            </a:pPr>
            <a:r>
              <a:rPr lang="en-US" smtClean="0"/>
              <a:t>Primaries are monochromatic lights (for monitors, they correspond to the three types of phosphors)</a:t>
            </a:r>
          </a:p>
          <a:p>
            <a:pPr>
              <a:lnSpc>
                <a:spcPct val="90000"/>
              </a:lnSpc>
            </a:pPr>
            <a:r>
              <a:rPr lang="en-US" i="1" smtClean="0"/>
              <a:t>Subtractive matching</a:t>
            </a:r>
            <a:r>
              <a:rPr lang="en-US" smtClean="0"/>
              <a:t> required for some wavelengths</a:t>
            </a:r>
          </a:p>
          <a:p>
            <a:pPr>
              <a:lnSpc>
                <a:spcPct val="90000"/>
              </a:lnSpc>
            </a:pPr>
            <a:endParaRPr lang="en-US" sz="2400" smtClean="0"/>
          </a:p>
        </p:txBody>
      </p:sp>
      <p:pic>
        <p:nvPicPr>
          <p:cNvPr id="3077" name="Picture 6"/>
          <p:cNvPicPr>
            <a:picLocks noChangeAspect="1" noChangeArrowheads="1"/>
          </p:cNvPicPr>
          <p:nvPr/>
        </p:nvPicPr>
        <p:blipFill>
          <a:blip r:embed="rId4" cstate="print"/>
          <a:srcRect/>
          <a:stretch>
            <a:fillRect/>
          </a:stretch>
        </p:blipFill>
        <p:spPr bwMode="auto">
          <a:xfrm>
            <a:off x="4191000" y="3257550"/>
            <a:ext cx="4038600" cy="3219450"/>
          </a:xfrm>
          <a:prstGeom prst="rect">
            <a:avLst/>
          </a:prstGeom>
          <a:noFill/>
          <a:ln w="9525">
            <a:noFill/>
            <a:miter lim="800000"/>
            <a:headEnd/>
            <a:tailEnd/>
          </a:ln>
        </p:spPr>
      </p:pic>
      <p:graphicFrame>
        <p:nvGraphicFramePr>
          <p:cNvPr id="3074" name="Object 7"/>
          <p:cNvGraphicFramePr>
            <a:graphicFrameLocks noChangeAspect="1"/>
          </p:cNvGraphicFramePr>
          <p:nvPr/>
        </p:nvGraphicFramePr>
        <p:xfrm>
          <a:off x="1219200" y="5240338"/>
          <a:ext cx="1828800" cy="1085850"/>
        </p:xfrm>
        <a:graphic>
          <a:graphicData uri="http://schemas.openxmlformats.org/presentationml/2006/ole">
            <mc:AlternateContent xmlns:mc="http://schemas.openxmlformats.org/markup-compatibility/2006">
              <mc:Choice xmlns:v="urn:schemas-microsoft-com:vml" Requires="v">
                <p:oleObj spid="_x0000_s9241" name="Image" r:id="rId5" imgW="3022222" imgH="1790476" progId="Photoshop.Image.10">
                  <p:embed/>
                </p:oleObj>
              </mc:Choice>
              <mc:Fallback>
                <p:oleObj name="Image" r:id="rId5" imgW="3022222" imgH="1790476" progId="Photoshop.Image.10">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9200" y="5240338"/>
                        <a:ext cx="1828800" cy="108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3078" name="Picture 8"/>
          <p:cNvPicPr>
            <a:picLocks noChangeAspect="1" noChangeArrowheads="1"/>
          </p:cNvPicPr>
          <p:nvPr/>
        </p:nvPicPr>
        <p:blipFill>
          <a:blip r:embed="rId7" cstate="print"/>
          <a:srcRect/>
          <a:stretch>
            <a:fillRect/>
          </a:stretch>
        </p:blipFill>
        <p:spPr bwMode="auto">
          <a:xfrm>
            <a:off x="1241425" y="3251200"/>
            <a:ext cx="1958975" cy="1751013"/>
          </a:xfrm>
          <a:prstGeom prst="rect">
            <a:avLst/>
          </a:prstGeom>
          <a:noFill/>
          <a:ln w="9525">
            <a:noFill/>
            <a:miter lim="800000"/>
            <a:headEnd/>
            <a:tailEnd/>
          </a:ln>
        </p:spPr>
      </p:pic>
      <p:sp>
        <p:nvSpPr>
          <p:cNvPr id="3079" name="Text Box 9"/>
          <p:cNvSpPr txBox="1">
            <a:spLocks noChangeArrowheads="1"/>
          </p:cNvSpPr>
          <p:nvPr/>
        </p:nvSpPr>
        <p:spPr bwMode="auto">
          <a:xfrm>
            <a:off x="4876800" y="2932113"/>
            <a:ext cx="2647950" cy="366712"/>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a:solidFill>
                  <a:srgbClr val="000000"/>
                </a:solidFill>
                <a:cs typeface="Arial" pitchFamily="34" charset="0"/>
              </a:rPr>
              <a:t>RGB matching functions</a:t>
            </a:r>
          </a:p>
        </p:txBody>
      </p:sp>
      <p:sp>
        <p:nvSpPr>
          <p:cNvPr id="3080" name="Text Box 9"/>
          <p:cNvSpPr txBox="1">
            <a:spLocks noChangeArrowheads="1"/>
          </p:cNvSpPr>
          <p:nvPr/>
        </p:nvSpPr>
        <p:spPr bwMode="auto">
          <a:xfrm>
            <a:off x="1371600" y="2895600"/>
            <a:ext cx="1698625" cy="369888"/>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a:solidFill>
                  <a:srgbClr val="000000"/>
                </a:solidFill>
                <a:cs typeface="Arial" pitchFamily="34" charset="0"/>
              </a:rPr>
              <a:t>RGB primaries</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Grp="1" noChangeArrowheads="1"/>
          </p:cNvSpPr>
          <p:nvPr>
            <p:ph type="title"/>
          </p:nvPr>
        </p:nvSpPr>
        <p:spPr/>
        <p:txBody>
          <a:bodyPr/>
          <a:lstStyle/>
          <a:p>
            <a:r>
              <a:rPr lang="en-US" smtClean="0"/>
              <a:t>Linear color spaces: CIE XYZ</a:t>
            </a:r>
          </a:p>
        </p:txBody>
      </p:sp>
      <p:sp>
        <p:nvSpPr>
          <p:cNvPr id="5125" name="Rectangle 14"/>
          <p:cNvSpPr>
            <a:spLocks noGrp="1" noChangeArrowheads="1"/>
          </p:cNvSpPr>
          <p:nvPr>
            <p:ph type="body" idx="1"/>
          </p:nvPr>
        </p:nvSpPr>
        <p:spPr>
          <a:xfrm>
            <a:off x="685800" y="914400"/>
            <a:ext cx="7924800" cy="2743200"/>
          </a:xfrm>
        </p:spPr>
        <p:txBody>
          <a:bodyPr/>
          <a:lstStyle/>
          <a:p>
            <a:pPr>
              <a:lnSpc>
                <a:spcPct val="90000"/>
              </a:lnSpc>
            </a:pPr>
            <a:r>
              <a:rPr lang="en-US" smtClean="0"/>
              <a:t>Primaries are imaginary, but matching functions are everywhere positive</a:t>
            </a:r>
          </a:p>
          <a:p>
            <a:pPr>
              <a:lnSpc>
                <a:spcPct val="90000"/>
              </a:lnSpc>
            </a:pPr>
            <a:r>
              <a:rPr lang="en-US" smtClean="0"/>
              <a:t>The Y parameter corresponds to brightness or </a:t>
            </a:r>
            <a:r>
              <a:rPr lang="en-US" i="1" smtClean="0"/>
              <a:t>luminance</a:t>
            </a:r>
            <a:r>
              <a:rPr lang="en-US" smtClean="0"/>
              <a:t> of a color</a:t>
            </a:r>
          </a:p>
          <a:p>
            <a:pPr>
              <a:lnSpc>
                <a:spcPct val="90000"/>
              </a:lnSpc>
            </a:pPr>
            <a:r>
              <a:rPr lang="en-US" smtClean="0"/>
              <a:t>2D visualization: draw (</a:t>
            </a:r>
            <a:r>
              <a:rPr lang="en-US" i="1" smtClean="0"/>
              <a:t>x</a:t>
            </a:r>
            <a:r>
              <a:rPr lang="en-US" smtClean="0"/>
              <a:t>,</a:t>
            </a:r>
            <a:r>
              <a:rPr lang="en-US" i="1" smtClean="0"/>
              <a:t>y</a:t>
            </a:r>
            <a:r>
              <a:rPr lang="en-US" smtClean="0"/>
              <a:t>), where     </a:t>
            </a:r>
            <a:br>
              <a:rPr lang="en-US" smtClean="0"/>
            </a:br>
            <a:r>
              <a:rPr lang="en-US" i="1" smtClean="0"/>
              <a:t>x</a:t>
            </a:r>
            <a:r>
              <a:rPr lang="en-US" smtClean="0"/>
              <a:t> = </a:t>
            </a:r>
            <a:r>
              <a:rPr lang="en-US" i="1" smtClean="0"/>
              <a:t>X</a:t>
            </a:r>
            <a:r>
              <a:rPr lang="en-US" smtClean="0"/>
              <a:t>/(</a:t>
            </a:r>
            <a:r>
              <a:rPr lang="en-US" i="1" smtClean="0"/>
              <a:t>X</a:t>
            </a:r>
            <a:r>
              <a:rPr lang="en-US" smtClean="0"/>
              <a:t>+</a:t>
            </a:r>
            <a:r>
              <a:rPr lang="en-US" i="1" smtClean="0"/>
              <a:t>Y</a:t>
            </a:r>
            <a:r>
              <a:rPr lang="en-US" smtClean="0"/>
              <a:t>+</a:t>
            </a:r>
            <a:r>
              <a:rPr lang="en-US" i="1" smtClean="0"/>
              <a:t>Z</a:t>
            </a:r>
            <a:r>
              <a:rPr lang="en-US" smtClean="0"/>
              <a:t>), </a:t>
            </a:r>
            <a:r>
              <a:rPr lang="en-US" i="1" smtClean="0"/>
              <a:t>y </a:t>
            </a:r>
            <a:r>
              <a:rPr lang="en-US" smtClean="0"/>
              <a:t>= </a:t>
            </a:r>
            <a:r>
              <a:rPr lang="en-US" i="1" smtClean="0"/>
              <a:t>Y</a:t>
            </a:r>
            <a:r>
              <a:rPr lang="en-US" smtClean="0"/>
              <a:t>/(</a:t>
            </a:r>
            <a:r>
              <a:rPr lang="en-US" i="1" smtClean="0"/>
              <a:t>X</a:t>
            </a:r>
            <a:r>
              <a:rPr lang="en-US" smtClean="0"/>
              <a:t>+</a:t>
            </a:r>
            <a:r>
              <a:rPr lang="en-US" i="1" smtClean="0"/>
              <a:t>Y</a:t>
            </a:r>
            <a:r>
              <a:rPr lang="en-US" smtClean="0"/>
              <a:t>+</a:t>
            </a:r>
            <a:r>
              <a:rPr lang="en-US" i="1" smtClean="0"/>
              <a:t>Z</a:t>
            </a:r>
            <a:r>
              <a:rPr lang="en-US" smtClean="0"/>
              <a:t>) </a:t>
            </a:r>
          </a:p>
          <a:p>
            <a:pPr>
              <a:lnSpc>
                <a:spcPct val="90000"/>
              </a:lnSpc>
            </a:pPr>
            <a:endParaRPr lang="en-US" sz="2400" smtClean="0"/>
          </a:p>
        </p:txBody>
      </p:sp>
      <p:graphicFrame>
        <p:nvGraphicFramePr>
          <p:cNvPr id="5122" name="Object 8"/>
          <p:cNvGraphicFramePr>
            <a:graphicFrameLocks noGrp="1" noChangeAspect="1"/>
          </p:cNvGraphicFramePr>
          <p:nvPr>
            <p:ph sz="quarter" idx="4294967295"/>
          </p:nvPr>
        </p:nvGraphicFramePr>
        <p:xfrm>
          <a:off x="4114800" y="3724275"/>
          <a:ext cx="3565525" cy="2676525"/>
        </p:xfrm>
        <a:graphic>
          <a:graphicData uri="http://schemas.openxmlformats.org/presentationml/2006/ole">
            <mc:AlternateContent xmlns:mc="http://schemas.openxmlformats.org/markup-compatibility/2006">
              <mc:Choice xmlns:v="urn:schemas-microsoft-com:vml" Requires="v">
                <p:oleObj spid="_x0000_s11306" name="Image" r:id="rId4" imgW="4076190" imgH="3060317" progId="Photoshop.Image.10">
                  <p:embed/>
                </p:oleObj>
              </mc:Choice>
              <mc:Fallback>
                <p:oleObj name="Image" r:id="rId4" imgW="4076190" imgH="3060317" progId="Photoshop.Image.10">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4800" y="3724275"/>
                        <a:ext cx="3565525"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5123" name="Object 10"/>
          <p:cNvGraphicFramePr>
            <a:graphicFrameLocks noGrp="1" noChangeAspect="1"/>
          </p:cNvGraphicFramePr>
          <p:nvPr>
            <p:ph sz="quarter" idx="4294967295"/>
          </p:nvPr>
        </p:nvGraphicFramePr>
        <p:xfrm>
          <a:off x="1143000" y="3657600"/>
          <a:ext cx="2441575" cy="2743200"/>
        </p:xfrm>
        <a:graphic>
          <a:graphicData uri="http://schemas.openxmlformats.org/presentationml/2006/ole">
            <mc:AlternateContent xmlns:mc="http://schemas.openxmlformats.org/markup-compatibility/2006">
              <mc:Choice xmlns:v="urn:schemas-microsoft-com:vml" Requires="v">
                <p:oleObj spid="_x0000_s11307" name="Image" r:id="rId6" imgW="4012698" imgH="4507937" progId="Photoshop.Image.10">
                  <p:embed/>
                </p:oleObj>
              </mc:Choice>
              <mc:Fallback>
                <p:oleObj name="Image" r:id="rId6" imgW="4012698" imgH="4507937" progId="Photoshop.Image.10">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3000" y="3657600"/>
                        <a:ext cx="2441575"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126" name="Text Box 15"/>
          <p:cNvSpPr txBox="1">
            <a:spLocks noChangeArrowheads="1"/>
          </p:cNvSpPr>
          <p:nvPr/>
        </p:nvSpPr>
        <p:spPr bwMode="auto">
          <a:xfrm>
            <a:off x="4876800" y="3352800"/>
            <a:ext cx="2089150" cy="366713"/>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a:solidFill>
                  <a:srgbClr val="000000"/>
                </a:solidFill>
                <a:cs typeface="Arial" pitchFamily="34" charset="0"/>
              </a:rPr>
              <a:t>Matching functions</a:t>
            </a:r>
          </a:p>
        </p:txBody>
      </p:sp>
      <p:sp>
        <p:nvSpPr>
          <p:cNvPr id="5127" name="Rectangle 6"/>
          <p:cNvSpPr>
            <a:spLocks noChangeArrowheads="1"/>
          </p:cNvSpPr>
          <p:nvPr/>
        </p:nvSpPr>
        <p:spPr bwMode="auto">
          <a:xfrm>
            <a:off x="304800" y="6396038"/>
            <a:ext cx="8458200" cy="369887"/>
          </a:xfrm>
          <a:prstGeom prst="rect">
            <a:avLst/>
          </a:prstGeom>
          <a:noFill/>
          <a:ln w="9525">
            <a:noFill/>
            <a:miter lim="800000"/>
            <a:headEnd/>
            <a:tailEnd/>
          </a:ln>
        </p:spPr>
        <p:txBody>
          <a:bodyPr>
            <a:spAutoFit/>
          </a:bodyPr>
          <a:lstStyle/>
          <a:p>
            <a:pPr algn="ctr" eaLnBrk="0" fontAlgn="base" hangingPunct="0">
              <a:spcBef>
                <a:spcPct val="0"/>
              </a:spcBef>
              <a:spcAft>
                <a:spcPct val="0"/>
              </a:spcAft>
            </a:pPr>
            <a:r>
              <a:rPr lang="en-US" dirty="0">
                <a:solidFill>
                  <a:srgbClr val="000000"/>
                </a:solidFill>
                <a:cs typeface="Arial" pitchFamily="34" charset="0"/>
                <a:hlinkClick r:id="rId8"/>
              </a:rPr>
              <a:t>http://en.wikipedia.org/wiki/CIE_1931_color_space</a:t>
            </a:r>
            <a:endParaRPr lang="en-US" dirty="0">
              <a:solidFill>
                <a:srgbClr val="000000"/>
              </a:solidFill>
              <a:cs typeface="Arial" pitchFamily="34"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p:txBody>
          <a:bodyPr/>
          <a:lstStyle/>
          <a:p>
            <a:r>
              <a:rPr lang="en-US" smtClean="0"/>
              <a:t>Nonlinear color spaces: HSV</a:t>
            </a:r>
          </a:p>
        </p:txBody>
      </p:sp>
      <p:sp>
        <p:nvSpPr>
          <p:cNvPr id="172035" name="Rectangle 3"/>
          <p:cNvSpPr>
            <a:spLocks noGrp="1" noChangeArrowheads="1"/>
          </p:cNvSpPr>
          <p:nvPr>
            <p:ph type="body" idx="1"/>
          </p:nvPr>
        </p:nvSpPr>
        <p:spPr>
          <a:xfrm>
            <a:off x="685800" y="4800600"/>
            <a:ext cx="7772400" cy="1905000"/>
          </a:xfrm>
        </p:spPr>
        <p:txBody>
          <a:bodyPr/>
          <a:lstStyle/>
          <a:p>
            <a:r>
              <a:rPr lang="en-US" smtClean="0"/>
              <a:t>Perceptually meaningful dimensions: </a:t>
            </a:r>
            <a:br>
              <a:rPr lang="en-US" smtClean="0"/>
            </a:br>
            <a:r>
              <a:rPr lang="en-US" smtClean="0"/>
              <a:t>Hue, Saturation, Value (Intensity)</a:t>
            </a:r>
          </a:p>
          <a:p>
            <a:r>
              <a:rPr lang="en-US" smtClean="0"/>
              <a:t>RGB cube on its vertex</a:t>
            </a:r>
          </a:p>
        </p:txBody>
      </p:sp>
      <p:pic>
        <p:nvPicPr>
          <p:cNvPr id="172036" name="Picture 4"/>
          <p:cNvPicPr>
            <a:picLocks noChangeAspect="1" noChangeArrowheads="1"/>
          </p:cNvPicPr>
          <p:nvPr/>
        </p:nvPicPr>
        <p:blipFill>
          <a:blip r:embed="rId3" cstate="print"/>
          <a:srcRect/>
          <a:stretch>
            <a:fillRect/>
          </a:stretch>
        </p:blipFill>
        <p:spPr bwMode="auto">
          <a:xfrm>
            <a:off x="457200" y="1066800"/>
            <a:ext cx="2241550" cy="3657600"/>
          </a:xfrm>
          <a:prstGeom prst="rect">
            <a:avLst/>
          </a:prstGeom>
          <a:noFill/>
          <a:ln w="9525">
            <a:noFill/>
            <a:miter lim="800000"/>
            <a:headEnd/>
            <a:tailEnd/>
          </a:ln>
        </p:spPr>
      </p:pic>
      <p:pic>
        <p:nvPicPr>
          <p:cNvPr id="172037" name="Picture 5"/>
          <p:cNvPicPr>
            <a:picLocks noChangeAspect="1" noChangeArrowheads="1"/>
          </p:cNvPicPr>
          <p:nvPr/>
        </p:nvPicPr>
        <p:blipFill>
          <a:blip r:embed="rId4" cstate="print"/>
          <a:srcRect/>
          <a:stretch>
            <a:fillRect/>
          </a:stretch>
        </p:blipFill>
        <p:spPr bwMode="auto">
          <a:xfrm>
            <a:off x="6172200" y="1635125"/>
            <a:ext cx="2768600" cy="2644775"/>
          </a:xfrm>
          <a:prstGeom prst="rect">
            <a:avLst/>
          </a:prstGeom>
          <a:noFill/>
          <a:ln w="9525">
            <a:noFill/>
            <a:miter lim="800000"/>
            <a:headEnd/>
            <a:tailEnd/>
          </a:ln>
        </p:spPr>
      </p:pic>
      <p:pic>
        <p:nvPicPr>
          <p:cNvPr id="172038" name="Picture 7"/>
          <p:cNvPicPr>
            <a:picLocks noChangeAspect="1" noChangeArrowheads="1"/>
          </p:cNvPicPr>
          <p:nvPr/>
        </p:nvPicPr>
        <p:blipFill>
          <a:blip r:embed="rId5" cstate="print"/>
          <a:srcRect/>
          <a:stretch>
            <a:fillRect/>
          </a:stretch>
        </p:blipFill>
        <p:spPr bwMode="auto">
          <a:xfrm>
            <a:off x="2971800" y="1514475"/>
            <a:ext cx="3124200" cy="2752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p:cNvSpPr>
          <p:nvPr>
            <p:ph type="title"/>
          </p:nvPr>
        </p:nvSpPr>
        <p:spPr/>
        <p:txBody>
          <a:bodyPr/>
          <a:lstStyle/>
          <a:p>
            <a:r>
              <a:rPr lang="en-US" smtClean="0"/>
              <a:t>Overview of Color</a:t>
            </a:r>
          </a:p>
        </p:txBody>
      </p:sp>
      <p:sp>
        <p:nvSpPr>
          <p:cNvPr id="174083" name="Rectangle 3"/>
          <p:cNvSpPr>
            <a:spLocks noGrp="1"/>
          </p:cNvSpPr>
          <p:nvPr>
            <p:ph idx="1"/>
          </p:nvPr>
        </p:nvSpPr>
        <p:spPr/>
        <p:txBody>
          <a:bodyPr/>
          <a:lstStyle/>
          <a:p>
            <a:r>
              <a:rPr lang="en-US" smtClean="0"/>
              <a:t>Physics of color</a:t>
            </a:r>
          </a:p>
          <a:p>
            <a:r>
              <a:rPr lang="en-US" smtClean="0"/>
              <a:t>Human encoding of color</a:t>
            </a:r>
          </a:p>
          <a:p>
            <a:r>
              <a:rPr lang="en-US" smtClean="0"/>
              <a:t>Color spaces</a:t>
            </a:r>
          </a:p>
          <a:p>
            <a:r>
              <a:rPr lang="en-US" smtClean="0">
                <a:solidFill>
                  <a:srgbClr val="FF0000"/>
                </a:solidFill>
              </a:rPr>
              <a:t>White balancing</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p:nvPr>
        </p:nvSpPr>
        <p:spPr/>
        <p:txBody>
          <a:bodyPr/>
          <a:lstStyle/>
          <a:p>
            <a:r>
              <a:rPr lang="en-US" smtClean="0"/>
              <a:t>White balance</a:t>
            </a:r>
          </a:p>
        </p:txBody>
      </p:sp>
      <p:sp>
        <p:nvSpPr>
          <p:cNvPr id="175107" name="Rectangle 3"/>
          <p:cNvSpPr>
            <a:spLocks noGrp="1" noChangeArrowheads="1"/>
          </p:cNvSpPr>
          <p:nvPr>
            <p:ph type="body" idx="1"/>
          </p:nvPr>
        </p:nvSpPr>
        <p:spPr>
          <a:xfrm>
            <a:off x="381000" y="914400"/>
            <a:ext cx="8458200" cy="2895600"/>
          </a:xfrm>
        </p:spPr>
        <p:txBody>
          <a:bodyPr/>
          <a:lstStyle/>
          <a:p>
            <a:r>
              <a:rPr lang="en-US" sz="2400" smtClean="0"/>
              <a:t>When looking at a picture on screen or print, we adapt to the illuminant of the room, not to that of the scene in the picture</a:t>
            </a:r>
          </a:p>
          <a:p>
            <a:r>
              <a:rPr lang="en-US" sz="2400" smtClean="0"/>
              <a:t>When the white balance is not correct, the picture will have an unnatural color “cast”</a:t>
            </a:r>
          </a:p>
        </p:txBody>
      </p:sp>
      <p:sp>
        <p:nvSpPr>
          <p:cNvPr id="175108" name="Rectangle 6"/>
          <p:cNvSpPr>
            <a:spLocks noChangeArrowheads="1"/>
          </p:cNvSpPr>
          <p:nvPr/>
        </p:nvSpPr>
        <p:spPr bwMode="auto">
          <a:xfrm>
            <a:off x="1238250" y="6400800"/>
            <a:ext cx="6457950" cy="366713"/>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dirty="0">
                <a:solidFill>
                  <a:srgbClr val="000000"/>
                </a:solidFill>
                <a:cs typeface="Arial" pitchFamily="34" charset="0"/>
                <a:hlinkClick r:id="rId3"/>
              </a:rPr>
              <a:t>http://www.cambridgeincolour.com/tutorials/white-balance.htm</a:t>
            </a:r>
            <a:endParaRPr lang="en-US" dirty="0">
              <a:solidFill>
                <a:srgbClr val="000000"/>
              </a:solidFill>
              <a:cs typeface="Arial" pitchFamily="34" charset="0"/>
            </a:endParaRPr>
          </a:p>
        </p:txBody>
      </p:sp>
      <p:pic>
        <p:nvPicPr>
          <p:cNvPr id="175109" name="Picture 4"/>
          <p:cNvPicPr>
            <a:picLocks noChangeAspect="1" noChangeArrowheads="1"/>
          </p:cNvPicPr>
          <p:nvPr/>
        </p:nvPicPr>
        <p:blipFill>
          <a:blip r:embed="rId4" cstate="print"/>
          <a:srcRect/>
          <a:stretch>
            <a:fillRect/>
          </a:stretch>
        </p:blipFill>
        <p:spPr bwMode="auto">
          <a:xfrm>
            <a:off x="1466850" y="3429000"/>
            <a:ext cx="2970213" cy="2971800"/>
          </a:xfrm>
          <a:prstGeom prst="rect">
            <a:avLst/>
          </a:prstGeom>
          <a:noFill/>
          <a:ln w="9525">
            <a:noFill/>
            <a:miter lim="800000"/>
            <a:headEnd/>
            <a:tailEnd/>
          </a:ln>
        </p:spPr>
      </p:pic>
      <p:pic>
        <p:nvPicPr>
          <p:cNvPr id="175110" name="Picture 5"/>
          <p:cNvPicPr>
            <a:picLocks noChangeAspect="1" noChangeArrowheads="1"/>
          </p:cNvPicPr>
          <p:nvPr/>
        </p:nvPicPr>
        <p:blipFill>
          <a:blip r:embed="rId5" cstate="print"/>
          <a:srcRect/>
          <a:stretch>
            <a:fillRect/>
          </a:stretch>
        </p:blipFill>
        <p:spPr bwMode="auto">
          <a:xfrm>
            <a:off x="4603750" y="3429000"/>
            <a:ext cx="2970213" cy="2971800"/>
          </a:xfrm>
          <a:prstGeom prst="rect">
            <a:avLst/>
          </a:prstGeom>
          <a:noFill/>
          <a:ln w="9525">
            <a:noFill/>
            <a:miter lim="800000"/>
            <a:headEnd/>
            <a:tailEnd/>
          </a:ln>
        </p:spPr>
      </p:pic>
      <p:sp>
        <p:nvSpPr>
          <p:cNvPr id="175111" name="Text Box 7"/>
          <p:cNvSpPr txBox="1">
            <a:spLocks noChangeArrowheads="1"/>
          </p:cNvSpPr>
          <p:nvPr/>
        </p:nvSpPr>
        <p:spPr bwMode="auto">
          <a:xfrm>
            <a:off x="1695450" y="2986088"/>
            <a:ext cx="2590800" cy="366712"/>
          </a:xfrm>
          <a:prstGeom prst="rect">
            <a:avLst/>
          </a:prstGeom>
          <a:noFill/>
          <a:ln w="9525">
            <a:noFill/>
            <a:miter lim="800000"/>
            <a:headEnd/>
            <a:tailEnd/>
          </a:ln>
        </p:spPr>
        <p:txBody>
          <a:bodyPr>
            <a:spAutoFit/>
          </a:bodyPr>
          <a:lstStyle/>
          <a:p>
            <a:pPr algn="r" eaLnBrk="0" fontAlgn="base" hangingPunct="0">
              <a:spcBef>
                <a:spcPct val="0"/>
              </a:spcBef>
              <a:spcAft>
                <a:spcPct val="0"/>
              </a:spcAft>
            </a:pPr>
            <a:r>
              <a:rPr lang="en-US">
                <a:solidFill>
                  <a:srgbClr val="000000"/>
                </a:solidFill>
                <a:cs typeface="Arial" pitchFamily="34" charset="0"/>
              </a:rPr>
              <a:t>incorrect white balance</a:t>
            </a:r>
          </a:p>
        </p:txBody>
      </p:sp>
      <p:sp>
        <p:nvSpPr>
          <p:cNvPr id="175112" name="Text Box 8"/>
          <p:cNvSpPr txBox="1">
            <a:spLocks noChangeArrowheads="1"/>
          </p:cNvSpPr>
          <p:nvPr/>
        </p:nvSpPr>
        <p:spPr bwMode="auto">
          <a:xfrm>
            <a:off x="4667250" y="2971800"/>
            <a:ext cx="2819400" cy="366713"/>
          </a:xfrm>
          <a:prstGeom prst="rect">
            <a:avLst/>
          </a:prstGeom>
          <a:noFill/>
          <a:ln w="9525">
            <a:noFill/>
            <a:miter lim="800000"/>
            <a:headEnd/>
            <a:tailEnd/>
          </a:ln>
        </p:spPr>
        <p:txBody>
          <a:bodyPr>
            <a:spAutoFit/>
          </a:bodyPr>
          <a:lstStyle/>
          <a:p>
            <a:pPr algn="ctr" eaLnBrk="0" fontAlgn="base" hangingPunct="0">
              <a:spcBef>
                <a:spcPct val="0"/>
              </a:spcBef>
              <a:spcAft>
                <a:spcPct val="0"/>
              </a:spcAft>
            </a:pPr>
            <a:r>
              <a:rPr lang="en-US">
                <a:solidFill>
                  <a:srgbClr val="000000"/>
                </a:solidFill>
                <a:cs typeface="Arial" pitchFamily="34" charset="0"/>
              </a:rPr>
              <a:t>correct white balance</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r>
              <a:rPr lang="en-US" smtClean="0"/>
              <a:t>White balance</a:t>
            </a:r>
          </a:p>
        </p:txBody>
      </p:sp>
      <p:sp>
        <p:nvSpPr>
          <p:cNvPr id="6148" name="Rectangle 3"/>
          <p:cNvSpPr>
            <a:spLocks noGrp="1" noChangeArrowheads="1"/>
          </p:cNvSpPr>
          <p:nvPr>
            <p:ph type="body" idx="1"/>
          </p:nvPr>
        </p:nvSpPr>
        <p:spPr/>
        <p:txBody>
          <a:bodyPr/>
          <a:lstStyle/>
          <a:p>
            <a:r>
              <a:rPr lang="en-US" smtClean="0"/>
              <a:t>Film cameras: </a:t>
            </a:r>
          </a:p>
          <a:p>
            <a:pPr lvl="1"/>
            <a:r>
              <a:rPr lang="en-US" smtClean="0"/>
              <a:t>Different types of film or different filters for different illumination conditions</a:t>
            </a:r>
            <a:br>
              <a:rPr lang="en-US" smtClean="0"/>
            </a:br>
            <a:endParaRPr lang="en-US" smtClean="0"/>
          </a:p>
          <a:p>
            <a:r>
              <a:rPr lang="en-US" smtClean="0"/>
              <a:t>Digital cameras: </a:t>
            </a:r>
          </a:p>
          <a:p>
            <a:pPr lvl="1"/>
            <a:r>
              <a:rPr lang="en-US" smtClean="0"/>
              <a:t>Automatic white balance</a:t>
            </a:r>
          </a:p>
          <a:p>
            <a:pPr lvl="1"/>
            <a:r>
              <a:rPr lang="en-US" smtClean="0"/>
              <a:t>White balance settings corresponding to </a:t>
            </a:r>
            <a:br>
              <a:rPr lang="en-US" smtClean="0"/>
            </a:br>
            <a:r>
              <a:rPr lang="en-US" smtClean="0"/>
              <a:t>several common illuminants</a:t>
            </a:r>
          </a:p>
          <a:p>
            <a:pPr lvl="1"/>
            <a:r>
              <a:rPr lang="en-US" smtClean="0"/>
              <a:t>Custom white balance using a reference </a:t>
            </a:r>
            <a:br>
              <a:rPr lang="en-US" smtClean="0"/>
            </a:br>
            <a:r>
              <a:rPr lang="en-US" smtClean="0"/>
              <a:t>object</a:t>
            </a:r>
          </a:p>
        </p:txBody>
      </p:sp>
      <p:sp>
        <p:nvSpPr>
          <p:cNvPr id="6149" name="Rectangle 6"/>
          <p:cNvSpPr>
            <a:spLocks noChangeArrowheads="1"/>
          </p:cNvSpPr>
          <p:nvPr/>
        </p:nvSpPr>
        <p:spPr bwMode="auto">
          <a:xfrm>
            <a:off x="304800" y="6400800"/>
            <a:ext cx="6457950" cy="366713"/>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a:solidFill>
                  <a:srgbClr val="000000"/>
                </a:solidFill>
                <a:cs typeface="Arial" pitchFamily="34" charset="0"/>
                <a:hlinkClick r:id="rId4"/>
              </a:rPr>
              <a:t>http://www.cambridgeincolour.com/tutorials/white-balance.htm</a:t>
            </a:r>
            <a:endParaRPr lang="en-US">
              <a:solidFill>
                <a:srgbClr val="000000"/>
              </a:solidFill>
              <a:cs typeface="Arial" pitchFamily="34" charset="0"/>
            </a:endParaRPr>
          </a:p>
        </p:txBody>
      </p:sp>
      <p:graphicFrame>
        <p:nvGraphicFramePr>
          <p:cNvPr id="6146" name="Object 10"/>
          <p:cNvGraphicFramePr>
            <a:graphicFrameLocks noGrp="1" noChangeAspect="1"/>
          </p:cNvGraphicFramePr>
          <p:nvPr>
            <p:ph sz="half" idx="4294967295"/>
          </p:nvPr>
        </p:nvGraphicFramePr>
        <p:xfrm>
          <a:off x="6858000" y="2590800"/>
          <a:ext cx="1527175" cy="2590800"/>
        </p:xfrm>
        <a:graphic>
          <a:graphicData uri="http://schemas.openxmlformats.org/presentationml/2006/ole">
            <mc:AlternateContent xmlns:mc="http://schemas.openxmlformats.org/markup-compatibility/2006">
              <mc:Choice xmlns:v="urn:schemas-microsoft-com:vml" Requires="v">
                <p:oleObj spid="_x0000_s12313" name="Image" r:id="rId5" imgW="2209524" imgH="3746032" progId="Photoshop.Image.10">
                  <p:embed/>
                </p:oleObj>
              </mc:Choice>
              <mc:Fallback>
                <p:oleObj name="Image" r:id="rId5" imgW="2209524" imgH="3746032" progId="Photoshop.Image.10">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0" y="2590800"/>
                        <a:ext cx="1527175"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150" name="Rectangle 5"/>
          <p:cNvSpPr>
            <a:spLocks noChangeArrowheads="1"/>
          </p:cNvSpPr>
          <p:nvPr/>
        </p:nvSpPr>
        <p:spPr bwMode="auto">
          <a:xfrm>
            <a:off x="4572000" y="6488113"/>
            <a:ext cx="4572000" cy="369887"/>
          </a:xfrm>
          <a:prstGeom prst="rect">
            <a:avLst/>
          </a:prstGeom>
          <a:noFill/>
          <a:ln w="9525">
            <a:noFill/>
            <a:miter lim="800000"/>
            <a:headEnd/>
            <a:tailEnd/>
          </a:ln>
        </p:spPr>
        <p:txBody>
          <a:bodyPr>
            <a:spAutoFit/>
          </a:bodyPr>
          <a:lstStyle/>
          <a:p>
            <a:pPr algn="r" fontAlgn="base">
              <a:spcBef>
                <a:spcPct val="0"/>
              </a:spcBef>
              <a:spcAft>
                <a:spcPct val="0"/>
              </a:spcAft>
            </a:pPr>
            <a:r>
              <a:rPr lang="en-US">
                <a:solidFill>
                  <a:srgbClr val="000000"/>
                </a:solidFill>
                <a:cs typeface="Arial" pitchFamily="34" charset="0"/>
              </a:rPr>
              <a:t>Slide: F. Durand</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r>
              <a:rPr lang="en-US" smtClean="0"/>
              <a:t>White balance</a:t>
            </a:r>
          </a:p>
        </p:txBody>
      </p:sp>
      <p:sp>
        <p:nvSpPr>
          <p:cNvPr id="176131" name="Rectangle 3"/>
          <p:cNvSpPr>
            <a:spLocks noGrp="1" noChangeArrowheads="1"/>
          </p:cNvSpPr>
          <p:nvPr>
            <p:ph type="body" idx="1"/>
          </p:nvPr>
        </p:nvSpPr>
        <p:spPr>
          <a:xfrm>
            <a:off x="228600" y="838200"/>
            <a:ext cx="8915400" cy="6019800"/>
          </a:xfrm>
        </p:spPr>
        <p:txBody>
          <a:bodyPr/>
          <a:lstStyle/>
          <a:p>
            <a:pPr marL="533400" indent="-533400"/>
            <a:r>
              <a:rPr lang="en-US" smtClean="0"/>
              <a:t>Von Kries adaptation</a:t>
            </a:r>
          </a:p>
          <a:p>
            <a:pPr marL="838200" lvl="1" indent="-381000"/>
            <a:r>
              <a:rPr lang="en-US" smtClean="0"/>
              <a:t>Multiply each channel by a gain factor</a:t>
            </a:r>
          </a:p>
          <a:p>
            <a:pPr marL="838200" lvl="1" indent="-381000"/>
            <a:r>
              <a:rPr lang="en-US" smtClean="0"/>
              <a:t>A more general transformation would correspond to an arbitrary 3x3 matrix</a:t>
            </a:r>
          </a:p>
        </p:txBody>
      </p:sp>
      <p:sp>
        <p:nvSpPr>
          <p:cNvPr id="176132" name="Rectangle 3"/>
          <p:cNvSpPr>
            <a:spLocks noChangeArrowheads="1"/>
          </p:cNvSpPr>
          <p:nvPr/>
        </p:nvSpPr>
        <p:spPr bwMode="auto">
          <a:xfrm>
            <a:off x="4572000" y="6488113"/>
            <a:ext cx="4572000" cy="369887"/>
          </a:xfrm>
          <a:prstGeom prst="rect">
            <a:avLst/>
          </a:prstGeom>
          <a:noFill/>
          <a:ln w="9525">
            <a:noFill/>
            <a:miter lim="800000"/>
            <a:headEnd/>
            <a:tailEnd/>
          </a:ln>
        </p:spPr>
        <p:txBody>
          <a:bodyPr>
            <a:spAutoFit/>
          </a:bodyPr>
          <a:lstStyle/>
          <a:p>
            <a:pPr algn="r" fontAlgn="base">
              <a:spcBef>
                <a:spcPct val="0"/>
              </a:spcBef>
              <a:spcAft>
                <a:spcPct val="0"/>
              </a:spcAft>
            </a:pPr>
            <a:r>
              <a:rPr lang="en-US">
                <a:solidFill>
                  <a:srgbClr val="000000"/>
                </a:solidFill>
                <a:cs typeface="Arial" pitchFamily="34" charset="0"/>
              </a:rPr>
              <a:t>Slide: F. Durand</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lstStyle/>
          <a:p>
            <a:r>
              <a:rPr lang="en-US" smtClean="0"/>
              <a:t>White balance</a:t>
            </a:r>
          </a:p>
        </p:txBody>
      </p:sp>
      <p:sp>
        <p:nvSpPr>
          <p:cNvPr id="177155" name="Rectangle 3"/>
          <p:cNvSpPr>
            <a:spLocks noGrp="1" noChangeArrowheads="1"/>
          </p:cNvSpPr>
          <p:nvPr>
            <p:ph type="body" idx="1"/>
          </p:nvPr>
        </p:nvSpPr>
        <p:spPr>
          <a:xfrm>
            <a:off x="228600" y="838200"/>
            <a:ext cx="8915400" cy="6019800"/>
          </a:xfrm>
        </p:spPr>
        <p:txBody>
          <a:bodyPr/>
          <a:lstStyle/>
          <a:p>
            <a:pPr marL="533400" indent="-533400"/>
            <a:r>
              <a:rPr lang="en-US" smtClean="0"/>
              <a:t>Von Kries adaptation</a:t>
            </a:r>
          </a:p>
          <a:p>
            <a:pPr marL="838200" lvl="1" indent="-381000"/>
            <a:r>
              <a:rPr lang="en-US" smtClean="0"/>
              <a:t>Multiply each channel by a gain factor</a:t>
            </a:r>
          </a:p>
          <a:p>
            <a:pPr marL="838200" lvl="1" indent="-381000"/>
            <a:r>
              <a:rPr lang="en-US" smtClean="0"/>
              <a:t>A more general transformation would correspond to an arbitrary 3x3 matrix</a:t>
            </a:r>
          </a:p>
          <a:p>
            <a:pPr marL="533400" indent="-533400"/>
            <a:r>
              <a:rPr lang="en-US" smtClean="0"/>
              <a:t>Best way: gray card</a:t>
            </a:r>
          </a:p>
          <a:p>
            <a:pPr marL="838200" lvl="1" indent="-381000"/>
            <a:r>
              <a:rPr lang="en-US" smtClean="0"/>
              <a:t>Take a picture of a neutral object  (white or gray)</a:t>
            </a:r>
          </a:p>
          <a:p>
            <a:pPr marL="838200" lvl="1" indent="-381000"/>
            <a:r>
              <a:rPr lang="en-US" smtClean="0"/>
              <a:t>Deduce the weight of each channel</a:t>
            </a:r>
          </a:p>
          <a:p>
            <a:pPr marL="1257300" lvl="2" indent="-342900"/>
            <a:r>
              <a:rPr lang="en-US" sz="1800" smtClean="0"/>
              <a:t>If the object is recoded as r</a:t>
            </a:r>
            <a:r>
              <a:rPr lang="en-US" sz="1800" baseline="-25000" smtClean="0"/>
              <a:t>w</a:t>
            </a:r>
            <a:r>
              <a:rPr lang="en-US" sz="1800" smtClean="0"/>
              <a:t>, g</a:t>
            </a:r>
            <a:r>
              <a:rPr lang="en-US" sz="1800" baseline="-25000" smtClean="0"/>
              <a:t>w</a:t>
            </a:r>
            <a:r>
              <a:rPr lang="en-US" sz="1800" smtClean="0"/>
              <a:t>, b</a:t>
            </a:r>
            <a:r>
              <a:rPr lang="en-US" sz="1800" baseline="-25000" smtClean="0"/>
              <a:t>w</a:t>
            </a:r>
            <a:r>
              <a:rPr lang="en-US" sz="1800" smtClean="0"/>
              <a:t> </a:t>
            </a:r>
            <a:br>
              <a:rPr lang="en-US" sz="1800" smtClean="0"/>
            </a:br>
            <a:r>
              <a:rPr lang="en-US" sz="1800" smtClean="0"/>
              <a:t>use weights 1/r</a:t>
            </a:r>
            <a:r>
              <a:rPr lang="en-US" sz="1800" baseline="-25000" smtClean="0"/>
              <a:t>w</a:t>
            </a:r>
            <a:r>
              <a:rPr lang="en-US" sz="1800" smtClean="0"/>
              <a:t>, 1/g</a:t>
            </a:r>
            <a:r>
              <a:rPr lang="en-US" sz="1800" baseline="-25000" smtClean="0"/>
              <a:t>w</a:t>
            </a:r>
            <a:r>
              <a:rPr lang="en-US" sz="1800" smtClean="0"/>
              <a:t>, 1/b</a:t>
            </a:r>
            <a:r>
              <a:rPr lang="en-US" sz="1800" baseline="-25000" smtClean="0"/>
              <a:t>w</a:t>
            </a:r>
          </a:p>
        </p:txBody>
      </p:sp>
      <p:pic>
        <p:nvPicPr>
          <p:cNvPr id="177156" name="Picture 4"/>
          <p:cNvPicPr>
            <a:picLocks noChangeAspect="1" noChangeArrowheads="1"/>
          </p:cNvPicPr>
          <p:nvPr/>
        </p:nvPicPr>
        <p:blipFill>
          <a:blip r:embed="rId3" cstate="print"/>
          <a:srcRect/>
          <a:stretch>
            <a:fillRect/>
          </a:stretch>
        </p:blipFill>
        <p:spPr bwMode="auto">
          <a:xfrm>
            <a:off x="2971800" y="4572000"/>
            <a:ext cx="2971800" cy="1981200"/>
          </a:xfrm>
          <a:prstGeom prst="rect">
            <a:avLst/>
          </a:prstGeom>
          <a:noFill/>
          <a:ln w="9525">
            <a:noFill/>
            <a:miter lim="800000"/>
            <a:headEnd/>
            <a:tailEnd/>
          </a:ln>
        </p:spPr>
      </p:pic>
      <p:sp>
        <p:nvSpPr>
          <p:cNvPr id="177157" name="Rectangle 4"/>
          <p:cNvSpPr>
            <a:spLocks noChangeArrowheads="1"/>
          </p:cNvSpPr>
          <p:nvPr/>
        </p:nvSpPr>
        <p:spPr bwMode="auto">
          <a:xfrm>
            <a:off x="4572000" y="6488113"/>
            <a:ext cx="4572000" cy="369887"/>
          </a:xfrm>
          <a:prstGeom prst="rect">
            <a:avLst/>
          </a:prstGeom>
          <a:noFill/>
          <a:ln w="9525">
            <a:noFill/>
            <a:miter lim="800000"/>
            <a:headEnd/>
            <a:tailEnd/>
          </a:ln>
        </p:spPr>
        <p:txBody>
          <a:bodyPr>
            <a:spAutoFit/>
          </a:bodyPr>
          <a:lstStyle/>
          <a:p>
            <a:pPr algn="r" fontAlgn="base">
              <a:spcBef>
                <a:spcPct val="0"/>
              </a:spcBef>
              <a:spcAft>
                <a:spcPct val="0"/>
              </a:spcAft>
            </a:pPr>
            <a:r>
              <a:rPr lang="en-US">
                <a:solidFill>
                  <a:srgbClr val="000000"/>
                </a:solidFill>
                <a:cs typeface="Arial" pitchFamily="34" charset="0"/>
              </a:rPr>
              <a:t>Slide: F. Durand</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title"/>
          </p:nvPr>
        </p:nvSpPr>
        <p:spPr/>
        <p:txBody>
          <a:bodyPr/>
          <a:lstStyle/>
          <a:p>
            <a:r>
              <a:rPr lang="en-US" smtClean="0"/>
              <a:t>White balance</a:t>
            </a:r>
          </a:p>
        </p:txBody>
      </p:sp>
      <p:sp>
        <p:nvSpPr>
          <p:cNvPr id="634883" name="Rectangle 3"/>
          <p:cNvSpPr>
            <a:spLocks noGrp="1" noChangeArrowheads="1"/>
          </p:cNvSpPr>
          <p:nvPr>
            <p:ph type="body" idx="1"/>
          </p:nvPr>
        </p:nvSpPr>
        <p:spPr>
          <a:xfrm>
            <a:off x="685800" y="914400"/>
            <a:ext cx="7772400" cy="5638800"/>
          </a:xfrm>
        </p:spPr>
        <p:txBody>
          <a:bodyPr/>
          <a:lstStyle/>
          <a:p>
            <a:pPr>
              <a:lnSpc>
                <a:spcPct val="90000"/>
              </a:lnSpc>
            </a:pPr>
            <a:r>
              <a:rPr lang="en-US" smtClean="0"/>
              <a:t>Without gray cards: we need to “guess” which pixels correspond to white objects</a:t>
            </a:r>
          </a:p>
          <a:p>
            <a:pPr>
              <a:lnSpc>
                <a:spcPct val="90000"/>
              </a:lnSpc>
            </a:pPr>
            <a:r>
              <a:rPr lang="en-US" smtClean="0"/>
              <a:t>Gray world assumption</a:t>
            </a:r>
          </a:p>
          <a:p>
            <a:pPr lvl="1">
              <a:lnSpc>
                <a:spcPct val="90000"/>
              </a:lnSpc>
            </a:pPr>
            <a:r>
              <a:rPr lang="en-US" smtClean="0"/>
              <a:t>The image average r</a:t>
            </a:r>
            <a:r>
              <a:rPr lang="en-US" baseline="-25000" smtClean="0"/>
              <a:t>ave</a:t>
            </a:r>
            <a:r>
              <a:rPr lang="en-US" smtClean="0"/>
              <a:t>, g</a:t>
            </a:r>
            <a:r>
              <a:rPr lang="en-US" baseline="-25000" smtClean="0"/>
              <a:t>ave</a:t>
            </a:r>
            <a:r>
              <a:rPr lang="en-US" smtClean="0"/>
              <a:t>, b</a:t>
            </a:r>
            <a:r>
              <a:rPr lang="en-US" baseline="-25000" smtClean="0"/>
              <a:t>ave </a:t>
            </a:r>
            <a:r>
              <a:rPr lang="en-US" smtClean="0"/>
              <a:t>is gray</a:t>
            </a:r>
          </a:p>
          <a:p>
            <a:pPr lvl="1">
              <a:lnSpc>
                <a:spcPct val="90000"/>
              </a:lnSpc>
            </a:pPr>
            <a:r>
              <a:rPr lang="en-US" smtClean="0"/>
              <a:t>Use weights 1/r</a:t>
            </a:r>
            <a:r>
              <a:rPr lang="en-US" baseline="-25000" smtClean="0"/>
              <a:t>ave</a:t>
            </a:r>
            <a:r>
              <a:rPr lang="en-US" smtClean="0"/>
              <a:t>, 1/g</a:t>
            </a:r>
            <a:r>
              <a:rPr lang="en-US" baseline="-25000" smtClean="0"/>
              <a:t>ave</a:t>
            </a:r>
            <a:r>
              <a:rPr lang="en-US" smtClean="0"/>
              <a:t>, 1/b</a:t>
            </a:r>
            <a:r>
              <a:rPr lang="en-US" baseline="-25000" smtClean="0"/>
              <a:t>ave</a:t>
            </a:r>
            <a:endParaRPr lang="en-US" smtClean="0"/>
          </a:p>
          <a:p>
            <a:pPr>
              <a:lnSpc>
                <a:spcPct val="90000"/>
              </a:lnSpc>
            </a:pPr>
            <a:r>
              <a:rPr lang="en-US" smtClean="0"/>
              <a:t>Brightest pixel assumption (non-staurated)</a:t>
            </a:r>
          </a:p>
          <a:p>
            <a:pPr lvl="1">
              <a:lnSpc>
                <a:spcPct val="90000"/>
              </a:lnSpc>
            </a:pPr>
            <a:r>
              <a:rPr lang="en-US" smtClean="0"/>
              <a:t>Highlights usually have the color of the light source </a:t>
            </a:r>
          </a:p>
          <a:p>
            <a:pPr lvl="1">
              <a:lnSpc>
                <a:spcPct val="90000"/>
              </a:lnSpc>
            </a:pPr>
            <a:r>
              <a:rPr lang="en-US" smtClean="0"/>
              <a:t>Use weights inversely proportional to the values of the brightest pixels</a:t>
            </a:r>
          </a:p>
          <a:p>
            <a:pPr>
              <a:lnSpc>
                <a:spcPct val="90000"/>
              </a:lnSpc>
            </a:pPr>
            <a:r>
              <a:rPr lang="en-US" smtClean="0"/>
              <a:t>Gamut mapping</a:t>
            </a:r>
          </a:p>
          <a:p>
            <a:pPr lvl="1">
              <a:lnSpc>
                <a:spcPct val="90000"/>
              </a:lnSpc>
            </a:pPr>
            <a:r>
              <a:rPr lang="en-US" smtClean="0"/>
              <a:t>Gamut: convex hull of all pixel colors in an image</a:t>
            </a:r>
          </a:p>
          <a:p>
            <a:pPr lvl="1">
              <a:lnSpc>
                <a:spcPct val="90000"/>
              </a:lnSpc>
            </a:pPr>
            <a:r>
              <a:rPr lang="en-US" smtClean="0"/>
              <a:t>Find the transformation that matches the gamut of the image to the gamut of a “typical” image under white light</a:t>
            </a:r>
          </a:p>
          <a:p>
            <a:pPr>
              <a:lnSpc>
                <a:spcPct val="90000"/>
              </a:lnSpc>
            </a:pPr>
            <a:r>
              <a:rPr lang="en-US" smtClean="0"/>
              <a:t>Use image statistics, learning techniques</a:t>
            </a:r>
          </a:p>
        </p:txBody>
      </p:sp>
      <p:sp>
        <p:nvSpPr>
          <p:cNvPr id="178180" name="Rectangle 3"/>
          <p:cNvSpPr>
            <a:spLocks noChangeArrowheads="1"/>
          </p:cNvSpPr>
          <p:nvPr/>
        </p:nvSpPr>
        <p:spPr bwMode="auto">
          <a:xfrm>
            <a:off x="4572000" y="6488113"/>
            <a:ext cx="4572000" cy="369887"/>
          </a:xfrm>
          <a:prstGeom prst="rect">
            <a:avLst/>
          </a:prstGeom>
          <a:noFill/>
          <a:ln w="9525">
            <a:noFill/>
            <a:miter lim="800000"/>
            <a:headEnd/>
            <a:tailEnd/>
          </a:ln>
        </p:spPr>
        <p:txBody>
          <a:bodyPr>
            <a:spAutoFit/>
          </a:bodyPr>
          <a:lstStyle/>
          <a:p>
            <a:pPr algn="r" fontAlgn="base">
              <a:spcBef>
                <a:spcPct val="0"/>
              </a:spcBef>
              <a:spcAft>
                <a:spcPct val="0"/>
              </a:spcAft>
            </a:pPr>
            <a:r>
              <a:rPr lang="en-US">
                <a:solidFill>
                  <a:srgbClr val="000000"/>
                </a:solidFill>
                <a:cs typeface="Arial" pitchFamily="34" charset="0"/>
              </a:rPr>
              <a:t>Slide: F. Durand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8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488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488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488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488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488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3488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3488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3488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3488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3488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88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idx="4294967295"/>
          </p:nvPr>
        </p:nvSpPr>
        <p:spPr>
          <a:xfrm>
            <a:off x="0" y="274638"/>
            <a:ext cx="8229600" cy="1143000"/>
          </a:xfrm>
        </p:spPr>
        <p:txBody>
          <a:bodyPr/>
          <a:lstStyle/>
          <a:p>
            <a:r>
              <a:rPr lang="en-US" smtClean="0"/>
              <a:t>Electromagnetic Spectrum</a:t>
            </a:r>
          </a:p>
        </p:txBody>
      </p:sp>
      <p:pic>
        <p:nvPicPr>
          <p:cNvPr id="143363" name="Picture 3" descr="spectrum"/>
          <p:cNvPicPr>
            <a:picLocks noChangeAspect="1" noChangeArrowheads="1"/>
          </p:cNvPicPr>
          <p:nvPr/>
        </p:nvPicPr>
        <p:blipFill>
          <a:blip r:embed="rId3" cstate="print"/>
          <a:srcRect/>
          <a:stretch>
            <a:fillRect/>
          </a:stretch>
        </p:blipFill>
        <p:spPr bwMode="auto">
          <a:xfrm>
            <a:off x="0" y="2057400"/>
            <a:ext cx="9144000" cy="1981200"/>
          </a:xfrm>
          <a:prstGeom prst="rect">
            <a:avLst/>
          </a:prstGeom>
          <a:noFill/>
          <a:ln w="9525">
            <a:noFill/>
            <a:miter lim="800000"/>
            <a:headEnd/>
            <a:tailEnd/>
          </a:ln>
        </p:spPr>
      </p:pic>
      <p:pic>
        <p:nvPicPr>
          <p:cNvPr id="143364" name="Picture 4" descr="equiluminant"/>
          <p:cNvPicPr>
            <a:picLocks noChangeAspect="1" noChangeArrowheads="1"/>
          </p:cNvPicPr>
          <p:nvPr/>
        </p:nvPicPr>
        <p:blipFill>
          <a:blip r:embed="rId4" cstate="print"/>
          <a:srcRect/>
          <a:stretch>
            <a:fillRect/>
          </a:stretch>
        </p:blipFill>
        <p:spPr bwMode="auto">
          <a:xfrm>
            <a:off x="0" y="3505200"/>
            <a:ext cx="5867400" cy="2362200"/>
          </a:xfrm>
          <a:prstGeom prst="rect">
            <a:avLst/>
          </a:prstGeom>
          <a:noFill/>
          <a:ln w="9525">
            <a:noFill/>
            <a:miter lim="800000"/>
            <a:headEnd/>
            <a:tailEnd/>
          </a:ln>
        </p:spPr>
      </p:pic>
      <p:sp>
        <p:nvSpPr>
          <p:cNvPr id="143365" name="Rectangle 5"/>
          <p:cNvSpPr>
            <a:spLocks noChangeArrowheads="1"/>
          </p:cNvSpPr>
          <p:nvPr/>
        </p:nvSpPr>
        <p:spPr bwMode="auto">
          <a:xfrm>
            <a:off x="5954713" y="6546850"/>
            <a:ext cx="3189287" cy="311150"/>
          </a:xfrm>
          <a:prstGeom prst="rect">
            <a:avLst/>
          </a:prstGeom>
          <a:noFill/>
          <a:ln w="6350">
            <a:solidFill>
              <a:schemeClr val="accent1"/>
            </a:solidFill>
            <a:miter lim="800000"/>
            <a:headEnd/>
            <a:tailEnd/>
          </a:ln>
        </p:spPr>
        <p:txBody>
          <a:bodyPr>
            <a:spAutoFit/>
          </a:bodyPr>
          <a:lstStyle/>
          <a:p>
            <a:pPr algn="ctr" fontAlgn="base">
              <a:spcBef>
                <a:spcPct val="0"/>
              </a:spcBef>
              <a:spcAft>
                <a:spcPct val="0"/>
              </a:spcAft>
            </a:pPr>
            <a:r>
              <a:rPr lang="en-US" sz="1400">
                <a:solidFill>
                  <a:srgbClr val="4F81BD"/>
                </a:solidFill>
                <a:cs typeface="Arial" pitchFamily="34" charset="0"/>
                <a:sym typeface="Symbol" pitchFamily="18" charset="2"/>
              </a:rPr>
              <a:t>http://www.yorku.ca/eye/photopik.htm</a:t>
            </a:r>
          </a:p>
        </p:txBody>
      </p:sp>
      <p:sp>
        <p:nvSpPr>
          <p:cNvPr id="143366" name="Rectangle 6"/>
          <p:cNvSpPr>
            <a:spLocks noChangeArrowheads="1"/>
          </p:cNvSpPr>
          <p:nvPr/>
        </p:nvSpPr>
        <p:spPr bwMode="auto">
          <a:xfrm>
            <a:off x="457200" y="5724525"/>
            <a:ext cx="6032500" cy="523875"/>
          </a:xfrm>
          <a:prstGeom prst="rect">
            <a:avLst/>
          </a:prstGeom>
          <a:noFill/>
          <a:ln w="9525">
            <a:noFill/>
            <a:miter lim="800000"/>
            <a:headEnd/>
            <a:tailEnd/>
          </a:ln>
        </p:spPr>
        <p:txBody>
          <a:bodyPr wrap="none">
            <a:spAutoFit/>
          </a:bodyPr>
          <a:lstStyle/>
          <a:p>
            <a:pPr fontAlgn="base">
              <a:spcBef>
                <a:spcPct val="0"/>
              </a:spcBef>
              <a:spcAft>
                <a:spcPct val="0"/>
              </a:spcAft>
            </a:pPr>
            <a:r>
              <a:rPr lang="en-US" sz="2800">
                <a:solidFill>
                  <a:prstClr val="black"/>
                </a:solidFill>
                <a:latin typeface="Adobe Caslon Pro" pitchFamily="18" charset="0"/>
                <a:cs typeface="Arial" pitchFamily="34" charset="0"/>
              </a:rPr>
              <a:t>Human Luminance Sensitivity Function</a:t>
            </a:r>
          </a:p>
        </p:txBody>
      </p:sp>
    </p:spTree>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p:txBody>
          <a:bodyPr/>
          <a:lstStyle/>
          <a:p>
            <a:r>
              <a:rPr lang="en-US" smtClean="0"/>
              <a:t>Uses of color in computer vision</a:t>
            </a:r>
          </a:p>
        </p:txBody>
      </p:sp>
      <p:sp>
        <p:nvSpPr>
          <p:cNvPr id="179203" name="Rectangle 3"/>
          <p:cNvSpPr>
            <a:spLocks noGrp="1" noChangeArrowheads="1"/>
          </p:cNvSpPr>
          <p:nvPr>
            <p:ph type="body" idx="1"/>
          </p:nvPr>
        </p:nvSpPr>
        <p:spPr/>
        <p:txBody>
          <a:bodyPr/>
          <a:lstStyle/>
          <a:p>
            <a:pPr>
              <a:buFontTx/>
              <a:buNone/>
            </a:pPr>
            <a:r>
              <a:rPr lang="en-US" smtClean="0"/>
              <a:t>Color histograms for indexing and retrieval</a:t>
            </a:r>
          </a:p>
        </p:txBody>
      </p:sp>
      <p:pic>
        <p:nvPicPr>
          <p:cNvPr id="179204" name="Picture 4"/>
          <p:cNvPicPr>
            <a:picLocks noChangeAspect="1" noChangeArrowheads="1"/>
          </p:cNvPicPr>
          <p:nvPr/>
        </p:nvPicPr>
        <p:blipFill>
          <a:blip r:embed="rId3" cstate="print"/>
          <a:srcRect/>
          <a:stretch>
            <a:fillRect/>
          </a:stretch>
        </p:blipFill>
        <p:spPr bwMode="auto">
          <a:xfrm>
            <a:off x="3730625" y="1600200"/>
            <a:ext cx="3813175" cy="1811338"/>
          </a:xfrm>
          <a:prstGeom prst="rect">
            <a:avLst/>
          </a:prstGeom>
          <a:noFill/>
          <a:ln w="9525">
            <a:noFill/>
            <a:miter lim="800000"/>
            <a:headEnd/>
            <a:tailEnd/>
          </a:ln>
        </p:spPr>
      </p:pic>
      <p:pic>
        <p:nvPicPr>
          <p:cNvPr id="179205" name="Picture 5"/>
          <p:cNvPicPr>
            <a:picLocks noChangeAspect="1" noChangeArrowheads="1"/>
          </p:cNvPicPr>
          <p:nvPr/>
        </p:nvPicPr>
        <p:blipFill>
          <a:blip r:embed="rId4" cstate="print"/>
          <a:srcRect/>
          <a:stretch>
            <a:fillRect/>
          </a:stretch>
        </p:blipFill>
        <p:spPr bwMode="auto">
          <a:xfrm>
            <a:off x="685800" y="2590800"/>
            <a:ext cx="2395538" cy="3605213"/>
          </a:xfrm>
          <a:prstGeom prst="rect">
            <a:avLst/>
          </a:prstGeom>
          <a:noFill/>
          <a:ln w="9525">
            <a:noFill/>
            <a:miter lim="800000"/>
            <a:headEnd/>
            <a:tailEnd/>
          </a:ln>
        </p:spPr>
      </p:pic>
      <p:pic>
        <p:nvPicPr>
          <p:cNvPr id="179206" name="Picture 6"/>
          <p:cNvPicPr>
            <a:picLocks noChangeAspect="1" noChangeArrowheads="1"/>
          </p:cNvPicPr>
          <p:nvPr/>
        </p:nvPicPr>
        <p:blipFill>
          <a:blip r:embed="rId5" cstate="print"/>
          <a:srcRect/>
          <a:stretch>
            <a:fillRect/>
          </a:stretch>
        </p:blipFill>
        <p:spPr bwMode="auto">
          <a:xfrm>
            <a:off x="3200400" y="3886200"/>
            <a:ext cx="2336800" cy="2298700"/>
          </a:xfrm>
          <a:prstGeom prst="rect">
            <a:avLst/>
          </a:prstGeom>
          <a:noFill/>
          <a:ln w="9525">
            <a:noFill/>
            <a:miter lim="800000"/>
            <a:headEnd/>
            <a:tailEnd/>
          </a:ln>
        </p:spPr>
      </p:pic>
      <p:sp>
        <p:nvSpPr>
          <p:cNvPr id="179207" name="Rectangle 7"/>
          <p:cNvSpPr>
            <a:spLocks noChangeArrowheads="1"/>
          </p:cNvSpPr>
          <p:nvPr/>
        </p:nvSpPr>
        <p:spPr bwMode="auto">
          <a:xfrm>
            <a:off x="1343025" y="6324600"/>
            <a:ext cx="6457950" cy="457200"/>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sz="2400">
                <a:solidFill>
                  <a:srgbClr val="000000"/>
                </a:solidFill>
                <a:cs typeface="Arial" pitchFamily="34" charset="0"/>
              </a:rPr>
              <a:t>Swain and Ballard, </a:t>
            </a:r>
            <a:r>
              <a:rPr lang="en-US" sz="2400">
                <a:solidFill>
                  <a:srgbClr val="000000"/>
                </a:solidFill>
                <a:cs typeface="Arial" pitchFamily="34" charset="0"/>
                <a:hlinkClick r:id="rId6"/>
              </a:rPr>
              <a:t>Color Indexing</a:t>
            </a:r>
            <a:r>
              <a:rPr lang="en-US" sz="2400">
                <a:solidFill>
                  <a:srgbClr val="000000"/>
                </a:solidFill>
                <a:cs typeface="Arial" pitchFamily="34" charset="0"/>
              </a:rPr>
              <a:t>, IJCV 1991.</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p:txBody>
          <a:bodyPr/>
          <a:lstStyle/>
          <a:p>
            <a:r>
              <a:rPr lang="en-US" smtClean="0"/>
              <a:t>Uses of color in computer vision</a:t>
            </a:r>
          </a:p>
        </p:txBody>
      </p:sp>
      <p:sp>
        <p:nvSpPr>
          <p:cNvPr id="180227" name="Rectangle 3"/>
          <p:cNvSpPr>
            <a:spLocks noGrp="1" noChangeArrowheads="1"/>
          </p:cNvSpPr>
          <p:nvPr>
            <p:ph type="body" idx="1"/>
          </p:nvPr>
        </p:nvSpPr>
        <p:spPr/>
        <p:txBody>
          <a:bodyPr/>
          <a:lstStyle/>
          <a:p>
            <a:pPr>
              <a:buFontTx/>
              <a:buNone/>
            </a:pPr>
            <a:r>
              <a:rPr lang="en-US" smtClean="0"/>
              <a:t>Skin detection</a:t>
            </a:r>
          </a:p>
        </p:txBody>
      </p:sp>
      <p:sp>
        <p:nvSpPr>
          <p:cNvPr id="180228" name="Rectangle 4"/>
          <p:cNvSpPr>
            <a:spLocks noChangeArrowheads="1"/>
          </p:cNvSpPr>
          <p:nvPr/>
        </p:nvSpPr>
        <p:spPr bwMode="auto">
          <a:xfrm>
            <a:off x="914400" y="5959475"/>
            <a:ext cx="7848600" cy="822325"/>
          </a:xfrm>
          <a:prstGeom prst="rect">
            <a:avLst/>
          </a:prstGeom>
          <a:noFill/>
          <a:ln w="9525">
            <a:noFill/>
            <a:miter lim="800000"/>
            <a:headEnd/>
            <a:tailEnd/>
          </a:ln>
        </p:spPr>
        <p:txBody>
          <a:bodyPr>
            <a:spAutoFit/>
          </a:bodyPr>
          <a:lstStyle/>
          <a:p>
            <a:pPr eaLnBrk="0" fontAlgn="base" hangingPunct="0">
              <a:spcBef>
                <a:spcPct val="0"/>
              </a:spcBef>
              <a:spcAft>
                <a:spcPct val="0"/>
              </a:spcAft>
            </a:pPr>
            <a:r>
              <a:rPr lang="en-US" sz="2400">
                <a:solidFill>
                  <a:srgbClr val="000000"/>
                </a:solidFill>
                <a:cs typeface="Arial" pitchFamily="34" charset="0"/>
              </a:rPr>
              <a:t>M. Jones and J. Rehg, </a:t>
            </a:r>
            <a:r>
              <a:rPr lang="en-US" sz="2400">
                <a:solidFill>
                  <a:srgbClr val="000000"/>
                </a:solidFill>
                <a:cs typeface="Arial" pitchFamily="34" charset="0"/>
                <a:hlinkClick r:id="rId3"/>
              </a:rPr>
              <a:t>Statistical Color Models with Application to Skin Detection</a:t>
            </a:r>
            <a:r>
              <a:rPr lang="en-US" sz="2400">
                <a:solidFill>
                  <a:srgbClr val="000000"/>
                </a:solidFill>
                <a:cs typeface="Arial" pitchFamily="34" charset="0"/>
              </a:rPr>
              <a:t>, IJCV 2002.</a:t>
            </a:r>
          </a:p>
        </p:txBody>
      </p:sp>
      <p:pic>
        <p:nvPicPr>
          <p:cNvPr id="180229" name="Picture 5"/>
          <p:cNvPicPr>
            <a:picLocks noChangeAspect="1" noChangeArrowheads="1"/>
          </p:cNvPicPr>
          <p:nvPr/>
        </p:nvPicPr>
        <p:blipFill>
          <a:blip r:embed="rId4" cstate="print"/>
          <a:srcRect/>
          <a:stretch>
            <a:fillRect/>
          </a:stretch>
        </p:blipFill>
        <p:spPr bwMode="auto">
          <a:xfrm>
            <a:off x="2236788" y="1447800"/>
            <a:ext cx="4668837" cy="4465638"/>
          </a:xfrm>
          <a:prstGeom prst="rect">
            <a:avLst/>
          </a:prstGeom>
          <a:noFill/>
          <a:ln w="9525">
            <a:noFill/>
            <a:miter lim="800000"/>
            <a:headEnd/>
            <a:tailEnd/>
          </a:ln>
        </p:spPr>
      </p:pic>
      <p:sp>
        <p:nvSpPr>
          <p:cNvPr id="180230" name="Rectangle 7"/>
          <p:cNvSpPr>
            <a:spLocks noChangeArrowheads="1"/>
          </p:cNvSpPr>
          <p:nvPr/>
        </p:nvSpPr>
        <p:spPr bwMode="auto">
          <a:xfrm>
            <a:off x="7343775" y="6553200"/>
            <a:ext cx="1787525" cy="307975"/>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sz="1400">
                <a:solidFill>
                  <a:srgbClr val="000000"/>
                </a:solidFill>
                <a:cs typeface="Arial" pitchFamily="34" charset="0"/>
              </a:rPr>
              <a:t>Source: S. Lazebnik</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smtClean="0"/>
              <a:t>Uses of color in computer vision</a:t>
            </a:r>
          </a:p>
        </p:txBody>
      </p:sp>
      <p:sp>
        <p:nvSpPr>
          <p:cNvPr id="181251" name="Rectangle 3"/>
          <p:cNvSpPr>
            <a:spLocks noGrp="1" noChangeArrowheads="1"/>
          </p:cNvSpPr>
          <p:nvPr>
            <p:ph type="body" idx="1"/>
          </p:nvPr>
        </p:nvSpPr>
        <p:spPr/>
        <p:txBody>
          <a:bodyPr/>
          <a:lstStyle/>
          <a:p>
            <a:pPr>
              <a:buFontTx/>
              <a:buNone/>
            </a:pPr>
            <a:r>
              <a:rPr lang="en-US" smtClean="0"/>
              <a:t>Nude people detection</a:t>
            </a:r>
          </a:p>
        </p:txBody>
      </p:sp>
      <p:sp>
        <p:nvSpPr>
          <p:cNvPr id="181252" name="Rectangle 5"/>
          <p:cNvSpPr>
            <a:spLocks noChangeArrowheads="1"/>
          </p:cNvSpPr>
          <p:nvPr/>
        </p:nvSpPr>
        <p:spPr bwMode="auto">
          <a:xfrm>
            <a:off x="152400" y="5713413"/>
            <a:ext cx="8839200" cy="1200150"/>
          </a:xfrm>
          <a:prstGeom prst="rect">
            <a:avLst/>
          </a:prstGeom>
          <a:noFill/>
          <a:ln w="9525">
            <a:noFill/>
            <a:miter lim="800000"/>
            <a:headEnd/>
            <a:tailEnd/>
          </a:ln>
        </p:spPr>
        <p:txBody>
          <a:bodyPr>
            <a:spAutoFit/>
          </a:bodyPr>
          <a:lstStyle/>
          <a:p>
            <a:pPr eaLnBrk="0" fontAlgn="base" hangingPunct="0">
              <a:spcBef>
                <a:spcPct val="0"/>
              </a:spcBef>
              <a:spcAft>
                <a:spcPct val="0"/>
              </a:spcAft>
            </a:pPr>
            <a:r>
              <a:rPr lang="en-US" sz="2400">
                <a:solidFill>
                  <a:srgbClr val="000000"/>
                </a:solidFill>
                <a:cs typeface="Arial" pitchFamily="34" charset="0"/>
              </a:rPr>
              <a:t>Forsyth, D.A. and Fleck, M. M., </a:t>
            </a:r>
            <a:r>
              <a:rPr lang="en-US" sz="2400">
                <a:solidFill>
                  <a:srgbClr val="000000"/>
                </a:solidFill>
                <a:cs typeface="Arial" pitchFamily="34" charset="0"/>
                <a:hlinkClick r:id="rId3"/>
              </a:rPr>
              <a:t>``Automatic Detection of Human Nudes,''</a:t>
            </a:r>
            <a:r>
              <a:rPr lang="en-US" sz="2400">
                <a:solidFill>
                  <a:srgbClr val="000000"/>
                </a:solidFill>
                <a:cs typeface="Arial" pitchFamily="34" charset="0"/>
              </a:rPr>
              <a:t> </a:t>
            </a:r>
            <a:r>
              <a:rPr lang="en-US" sz="2400" i="1">
                <a:solidFill>
                  <a:srgbClr val="000000"/>
                </a:solidFill>
                <a:cs typeface="Arial" pitchFamily="34" charset="0"/>
              </a:rPr>
              <a:t>International Journal of Computer Vision </a:t>
            </a:r>
            <a:r>
              <a:rPr lang="en-US" sz="2400">
                <a:solidFill>
                  <a:srgbClr val="000000"/>
                </a:solidFill>
                <a:cs typeface="Arial" pitchFamily="34" charset="0"/>
              </a:rPr>
              <a:t>, </a:t>
            </a:r>
            <a:r>
              <a:rPr lang="en-US" sz="2400" b="1">
                <a:solidFill>
                  <a:srgbClr val="000000"/>
                </a:solidFill>
                <a:cs typeface="Arial" pitchFamily="34" charset="0"/>
              </a:rPr>
              <a:t>32 </a:t>
            </a:r>
            <a:r>
              <a:rPr lang="en-US" sz="2400">
                <a:solidFill>
                  <a:srgbClr val="000000"/>
                </a:solidFill>
                <a:cs typeface="Arial" pitchFamily="34" charset="0"/>
              </a:rPr>
              <a:t>, 1, 63-77, August, 1999   </a:t>
            </a:r>
            <a:endParaRPr lang="en-US" sz="2200">
              <a:solidFill>
                <a:srgbClr val="000000"/>
              </a:solidFill>
              <a:cs typeface="Arial" pitchFamily="34" charset="0"/>
            </a:endParaRPr>
          </a:p>
        </p:txBody>
      </p:sp>
      <p:pic>
        <p:nvPicPr>
          <p:cNvPr id="181253" name="Picture 2"/>
          <p:cNvPicPr>
            <a:picLocks noChangeAspect="1" noChangeArrowheads="1"/>
          </p:cNvPicPr>
          <p:nvPr/>
        </p:nvPicPr>
        <p:blipFill>
          <a:blip r:embed="rId4" cstate="print"/>
          <a:srcRect/>
          <a:stretch>
            <a:fillRect/>
          </a:stretch>
        </p:blipFill>
        <p:spPr bwMode="auto">
          <a:xfrm>
            <a:off x="781050" y="1771650"/>
            <a:ext cx="7581900" cy="3314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r>
              <a:rPr lang="en-US" smtClean="0"/>
              <a:t>Uses of color in computer vision</a:t>
            </a:r>
          </a:p>
        </p:txBody>
      </p:sp>
      <p:sp>
        <p:nvSpPr>
          <p:cNvPr id="182275" name="Rectangle 3"/>
          <p:cNvSpPr>
            <a:spLocks noGrp="1" noChangeArrowheads="1"/>
          </p:cNvSpPr>
          <p:nvPr>
            <p:ph type="body" idx="1"/>
          </p:nvPr>
        </p:nvSpPr>
        <p:spPr/>
        <p:txBody>
          <a:bodyPr/>
          <a:lstStyle/>
          <a:p>
            <a:pPr>
              <a:buFontTx/>
              <a:buNone/>
            </a:pPr>
            <a:r>
              <a:rPr lang="en-US" smtClean="0"/>
              <a:t>Image segmentation and retrieval</a:t>
            </a:r>
          </a:p>
        </p:txBody>
      </p:sp>
      <p:pic>
        <p:nvPicPr>
          <p:cNvPr id="182276" name="Picture 4"/>
          <p:cNvPicPr>
            <a:picLocks noChangeAspect="1" noChangeArrowheads="1"/>
          </p:cNvPicPr>
          <p:nvPr/>
        </p:nvPicPr>
        <p:blipFill>
          <a:blip r:embed="rId3" cstate="print"/>
          <a:srcRect/>
          <a:stretch>
            <a:fillRect/>
          </a:stretch>
        </p:blipFill>
        <p:spPr bwMode="auto">
          <a:xfrm>
            <a:off x="2362200" y="1447800"/>
            <a:ext cx="4308475" cy="4173538"/>
          </a:xfrm>
          <a:prstGeom prst="rect">
            <a:avLst/>
          </a:prstGeom>
          <a:noFill/>
          <a:ln w="9525">
            <a:noFill/>
            <a:miter lim="800000"/>
            <a:headEnd/>
            <a:tailEnd/>
          </a:ln>
        </p:spPr>
      </p:pic>
      <p:sp>
        <p:nvSpPr>
          <p:cNvPr id="182277" name="Rectangle 5"/>
          <p:cNvSpPr>
            <a:spLocks noChangeArrowheads="1"/>
          </p:cNvSpPr>
          <p:nvPr/>
        </p:nvSpPr>
        <p:spPr bwMode="auto">
          <a:xfrm>
            <a:off x="152400" y="5713413"/>
            <a:ext cx="8839200" cy="1096962"/>
          </a:xfrm>
          <a:prstGeom prst="rect">
            <a:avLst/>
          </a:prstGeom>
          <a:noFill/>
          <a:ln w="9525">
            <a:noFill/>
            <a:miter lim="800000"/>
            <a:headEnd/>
            <a:tailEnd/>
          </a:ln>
        </p:spPr>
        <p:txBody>
          <a:bodyPr>
            <a:spAutoFit/>
          </a:bodyPr>
          <a:lstStyle/>
          <a:p>
            <a:pPr eaLnBrk="0" fontAlgn="base" hangingPunct="0">
              <a:spcBef>
                <a:spcPct val="0"/>
              </a:spcBef>
              <a:spcAft>
                <a:spcPct val="0"/>
              </a:spcAft>
            </a:pPr>
            <a:r>
              <a:rPr lang="en-US" sz="2200">
                <a:solidFill>
                  <a:srgbClr val="000000"/>
                </a:solidFill>
                <a:cs typeface="Arial" pitchFamily="34" charset="0"/>
              </a:rPr>
              <a:t>C. Carson, S. Belongie, H. Greenspan, and Ji. Malik, Blobworld: Image segmentation using Expectation-Maximization and its application to image querying, ICVIS 1999.</a:t>
            </a:r>
          </a:p>
        </p:txBody>
      </p:sp>
      <p:sp>
        <p:nvSpPr>
          <p:cNvPr id="182278" name="Rectangle 7"/>
          <p:cNvSpPr>
            <a:spLocks noChangeArrowheads="1"/>
          </p:cNvSpPr>
          <p:nvPr/>
        </p:nvSpPr>
        <p:spPr bwMode="auto">
          <a:xfrm>
            <a:off x="7343775" y="6553200"/>
            <a:ext cx="1787525" cy="307975"/>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sz="1400">
                <a:solidFill>
                  <a:srgbClr val="000000"/>
                </a:solidFill>
                <a:cs typeface="Arial" pitchFamily="34" charset="0"/>
              </a:rPr>
              <a:t>Source: S. Lazebnik</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title"/>
          </p:nvPr>
        </p:nvSpPr>
        <p:spPr/>
        <p:txBody>
          <a:bodyPr/>
          <a:lstStyle/>
          <a:p>
            <a:r>
              <a:rPr lang="en-US" smtClean="0"/>
              <a:t>Uses of color in computer vision</a:t>
            </a:r>
          </a:p>
        </p:txBody>
      </p:sp>
      <p:sp>
        <p:nvSpPr>
          <p:cNvPr id="183299" name="Rectangle 3"/>
          <p:cNvSpPr>
            <a:spLocks noGrp="1" noChangeArrowheads="1"/>
          </p:cNvSpPr>
          <p:nvPr>
            <p:ph type="body" idx="1"/>
          </p:nvPr>
        </p:nvSpPr>
        <p:spPr/>
        <p:txBody>
          <a:bodyPr/>
          <a:lstStyle/>
          <a:p>
            <a:pPr>
              <a:buFontTx/>
              <a:buNone/>
            </a:pPr>
            <a:r>
              <a:rPr lang="en-US" smtClean="0"/>
              <a:t>Robot soccer</a:t>
            </a:r>
          </a:p>
        </p:txBody>
      </p:sp>
      <p:pic>
        <p:nvPicPr>
          <p:cNvPr id="183300" name="Picture 4"/>
          <p:cNvPicPr>
            <a:picLocks noChangeAspect="1" noChangeArrowheads="1"/>
          </p:cNvPicPr>
          <p:nvPr/>
        </p:nvPicPr>
        <p:blipFill>
          <a:blip r:embed="rId3" cstate="print"/>
          <a:srcRect/>
          <a:stretch>
            <a:fillRect/>
          </a:stretch>
        </p:blipFill>
        <p:spPr bwMode="auto">
          <a:xfrm>
            <a:off x="1600200" y="1828800"/>
            <a:ext cx="2743200" cy="2109788"/>
          </a:xfrm>
          <a:prstGeom prst="rect">
            <a:avLst/>
          </a:prstGeom>
          <a:noFill/>
          <a:ln w="9525">
            <a:noFill/>
            <a:miter lim="800000"/>
            <a:headEnd/>
            <a:tailEnd/>
          </a:ln>
        </p:spPr>
      </p:pic>
      <p:pic>
        <p:nvPicPr>
          <p:cNvPr id="183301" name="Picture 5"/>
          <p:cNvPicPr>
            <a:picLocks noChangeAspect="1" noChangeArrowheads="1"/>
          </p:cNvPicPr>
          <p:nvPr/>
        </p:nvPicPr>
        <p:blipFill>
          <a:blip r:embed="rId4" cstate="print"/>
          <a:srcRect/>
          <a:stretch>
            <a:fillRect/>
          </a:stretch>
        </p:blipFill>
        <p:spPr bwMode="auto">
          <a:xfrm>
            <a:off x="4495800" y="1828800"/>
            <a:ext cx="2743200" cy="2109788"/>
          </a:xfrm>
          <a:prstGeom prst="rect">
            <a:avLst/>
          </a:prstGeom>
          <a:noFill/>
          <a:ln w="9525">
            <a:noFill/>
            <a:miter lim="800000"/>
            <a:headEnd/>
            <a:tailEnd/>
          </a:ln>
        </p:spPr>
      </p:pic>
      <p:sp>
        <p:nvSpPr>
          <p:cNvPr id="183302" name="Rectangle 6"/>
          <p:cNvSpPr>
            <a:spLocks noChangeArrowheads="1"/>
          </p:cNvSpPr>
          <p:nvPr/>
        </p:nvSpPr>
        <p:spPr bwMode="auto">
          <a:xfrm>
            <a:off x="685800" y="4210050"/>
            <a:ext cx="7772400" cy="1187450"/>
          </a:xfrm>
          <a:prstGeom prst="rect">
            <a:avLst/>
          </a:prstGeom>
          <a:noFill/>
          <a:ln w="9525">
            <a:noFill/>
            <a:miter lim="800000"/>
            <a:headEnd/>
            <a:tailEnd/>
          </a:ln>
        </p:spPr>
        <p:txBody>
          <a:bodyPr>
            <a:spAutoFit/>
          </a:bodyPr>
          <a:lstStyle/>
          <a:p>
            <a:pPr eaLnBrk="0" fontAlgn="base" hangingPunct="0">
              <a:spcBef>
                <a:spcPct val="0"/>
              </a:spcBef>
              <a:spcAft>
                <a:spcPct val="0"/>
              </a:spcAft>
            </a:pPr>
            <a:r>
              <a:rPr lang="en-US" sz="2400">
                <a:solidFill>
                  <a:srgbClr val="000000"/>
                </a:solidFill>
                <a:cs typeface="Arial" pitchFamily="34" charset="0"/>
              </a:rPr>
              <a:t>M. Sridharan and P. Stone, </a:t>
            </a:r>
            <a:r>
              <a:rPr lang="en-US" sz="2400">
                <a:solidFill>
                  <a:srgbClr val="000000"/>
                </a:solidFill>
                <a:cs typeface="Arial" pitchFamily="34" charset="0"/>
                <a:hlinkClick r:id="rId5"/>
              </a:rPr>
              <a:t>Towards Eliminating Manual Color Calibration at RoboCup</a:t>
            </a:r>
            <a:r>
              <a:rPr lang="en-US" sz="2400">
                <a:solidFill>
                  <a:srgbClr val="000000"/>
                </a:solidFill>
                <a:cs typeface="Arial" pitchFamily="34" charset="0"/>
              </a:rPr>
              <a:t>.</a:t>
            </a:r>
            <a:r>
              <a:rPr lang="en-US" sz="2400" b="1">
                <a:solidFill>
                  <a:srgbClr val="000000"/>
                </a:solidFill>
                <a:cs typeface="Arial" pitchFamily="34" charset="0"/>
              </a:rPr>
              <a:t> </a:t>
            </a:r>
            <a:r>
              <a:rPr lang="en-US" sz="2400">
                <a:solidFill>
                  <a:srgbClr val="000000"/>
                </a:solidFill>
                <a:cs typeface="Arial" pitchFamily="34" charset="0"/>
              </a:rPr>
              <a:t>RoboCup-2005: Robot Soccer World Cup IX, Springer Verlag, 2006</a:t>
            </a:r>
          </a:p>
        </p:txBody>
      </p:sp>
      <p:sp>
        <p:nvSpPr>
          <p:cNvPr id="183303" name="Rectangle 7"/>
          <p:cNvSpPr>
            <a:spLocks noChangeArrowheads="1"/>
          </p:cNvSpPr>
          <p:nvPr/>
        </p:nvSpPr>
        <p:spPr bwMode="auto">
          <a:xfrm>
            <a:off x="7343775" y="6553200"/>
            <a:ext cx="1800225" cy="304800"/>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sz="1400">
                <a:solidFill>
                  <a:srgbClr val="000000"/>
                </a:solidFill>
                <a:cs typeface="Arial" pitchFamily="34" charset="0"/>
              </a:rPr>
              <a:t>Source: K. Grauman</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p:txBody>
          <a:bodyPr/>
          <a:lstStyle/>
          <a:p>
            <a:r>
              <a:rPr lang="en-US" smtClean="0"/>
              <a:t>Uses of color in computer vision</a:t>
            </a:r>
          </a:p>
        </p:txBody>
      </p:sp>
      <p:sp>
        <p:nvSpPr>
          <p:cNvPr id="184323" name="Rectangle 3"/>
          <p:cNvSpPr>
            <a:spLocks noGrp="1" noChangeArrowheads="1"/>
          </p:cNvSpPr>
          <p:nvPr>
            <p:ph type="body" idx="1"/>
          </p:nvPr>
        </p:nvSpPr>
        <p:spPr/>
        <p:txBody>
          <a:bodyPr/>
          <a:lstStyle/>
          <a:p>
            <a:pPr>
              <a:buFontTx/>
              <a:buNone/>
            </a:pPr>
            <a:r>
              <a:rPr lang="en-US" smtClean="0"/>
              <a:t>Building appearance models for tracking</a:t>
            </a:r>
          </a:p>
        </p:txBody>
      </p:sp>
      <p:pic>
        <p:nvPicPr>
          <p:cNvPr id="184324" name="Picture 4"/>
          <p:cNvPicPr>
            <a:picLocks noChangeAspect="1" noChangeArrowheads="1"/>
          </p:cNvPicPr>
          <p:nvPr/>
        </p:nvPicPr>
        <p:blipFill>
          <a:blip r:embed="rId3" cstate="print"/>
          <a:srcRect/>
          <a:stretch>
            <a:fillRect/>
          </a:stretch>
        </p:blipFill>
        <p:spPr bwMode="auto">
          <a:xfrm>
            <a:off x="990600" y="1447800"/>
            <a:ext cx="6934200" cy="2638425"/>
          </a:xfrm>
          <a:prstGeom prst="rect">
            <a:avLst/>
          </a:prstGeom>
          <a:noFill/>
          <a:ln w="9525">
            <a:noFill/>
            <a:miter lim="800000"/>
            <a:headEnd/>
            <a:tailEnd/>
          </a:ln>
        </p:spPr>
      </p:pic>
      <p:pic>
        <p:nvPicPr>
          <p:cNvPr id="184325" name="Picture 5"/>
          <p:cNvPicPr>
            <a:picLocks noChangeAspect="1" noChangeArrowheads="1"/>
          </p:cNvPicPr>
          <p:nvPr/>
        </p:nvPicPr>
        <p:blipFill>
          <a:blip r:embed="rId4" cstate="print"/>
          <a:srcRect/>
          <a:stretch>
            <a:fillRect/>
          </a:stretch>
        </p:blipFill>
        <p:spPr bwMode="auto">
          <a:xfrm>
            <a:off x="1295400" y="3857625"/>
            <a:ext cx="6629400" cy="2178050"/>
          </a:xfrm>
          <a:prstGeom prst="rect">
            <a:avLst/>
          </a:prstGeom>
          <a:noFill/>
          <a:ln w="9525">
            <a:noFill/>
            <a:miter lim="800000"/>
            <a:headEnd/>
            <a:tailEnd/>
          </a:ln>
        </p:spPr>
      </p:pic>
      <p:sp>
        <p:nvSpPr>
          <p:cNvPr id="184326" name="Rectangle 8"/>
          <p:cNvSpPr>
            <a:spLocks noChangeArrowheads="1"/>
          </p:cNvSpPr>
          <p:nvPr/>
        </p:nvSpPr>
        <p:spPr bwMode="auto">
          <a:xfrm>
            <a:off x="0" y="6126163"/>
            <a:ext cx="9144000" cy="641350"/>
          </a:xfrm>
          <a:prstGeom prst="rect">
            <a:avLst/>
          </a:prstGeom>
          <a:noFill/>
          <a:ln w="9525">
            <a:noFill/>
            <a:miter lim="800000"/>
            <a:headEnd/>
            <a:tailEnd/>
          </a:ln>
        </p:spPr>
        <p:txBody>
          <a:bodyPr anchor="ctr">
            <a:spAutoFit/>
          </a:bodyPr>
          <a:lstStyle/>
          <a:p>
            <a:pPr fontAlgn="base">
              <a:spcBef>
                <a:spcPct val="0"/>
              </a:spcBef>
              <a:spcAft>
                <a:spcPct val="0"/>
              </a:spcAft>
            </a:pPr>
            <a:r>
              <a:rPr lang="en-US">
                <a:solidFill>
                  <a:srgbClr val="000000"/>
                </a:solidFill>
                <a:cs typeface="Arial" pitchFamily="34" charset="0"/>
              </a:rPr>
              <a:t>D. Ramanan, D. Forsyth, and A. Zisserman. </a:t>
            </a:r>
            <a:r>
              <a:rPr lang="en-US">
                <a:solidFill>
                  <a:srgbClr val="000000"/>
                </a:solidFill>
                <a:cs typeface="Arial" pitchFamily="34" charset="0"/>
                <a:hlinkClick r:id="rId5"/>
              </a:rPr>
              <a:t>Tracking People by Learning their Appearance</a:t>
            </a:r>
            <a:r>
              <a:rPr lang="en-US">
                <a:solidFill>
                  <a:srgbClr val="000000"/>
                </a:solidFill>
                <a:cs typeface="Arial" pitchFamily="34" charset="0"/>
              </a:rPr>
              <a:t>. PAMI 2007.</a:t>
            </a:r>
          </a:p>
        </p:txBody>
      </p:sp>
      <p:sp>
        <p:nvSpPr>
          <p:cNvPr id="184327" name="Rectangle 7"/>
          <p:cNvSpPr>
            <a:spLocks noChangeArrowheads="1"/>
          </p:cNvSpPr>
          <p:nvPr/>
        </p:nvSpPr>
        <p:spPr bwMode="auto">
          <a:xfrm>
            <a:off x="7343775" y="6553200"/>
            <a:ext cx="1787525" cy="307975"/>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sz="1400">
                <a:solidFill>
                  <a:srgbClr val="000000"/>
                </a:solidFill>
                <a:cs typeface="Arial" pitchFamily="34" charset="0"/>
              </a:rPr>
              <a:t>Source: S. Lazebnik</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 y="136480"/>
            <a:ext cx="9246326" cy="6356849"/>
          </a:xfrm>
          <a:prstGeom prst="rect">
            <a:avLst/>
          </a:prstGeom>
        </p:spPr>
      </p:pic>
      <p:sp>
        <p:nvSpPr>
          <p:cNvPr id="3" name="Rectangle 2"/>
          <p:cNvSpPr txBox="1">
            <a:spLocks noChangeArrowheads="1"/>
          </p:cNvSpPr>
          <p:nvPr/>
        </p:nvSpPr>
        <p:spPr>
          <a:xfrm>
            <a:off x="457200" y="190500"/>
            <a:ext cx="8229600" cy="1143000"/>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chemeClr val="bg1"/>
                </a:solidFill>
              </a:rPr>
              <a:t>Sun temperature makes it emit yellow light more than any other color.</a:t>
            </a:r>
          </a:p>
        </p:txBody>
      </p:sp>
    </p:spTree>
    <p:extLst>
      <p:ext uri="{BB962C8B-B14F-4D97-AF65-F5344CB8AC3E}">
        <p14:creationId xmlns:p14="http://schemas.microsoft.com/office/powerpoint/2010/main" val="16200100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6" name="Rectangle 4"/>
          <p:cNvSpPr>
            <a:spLocks noChangeArrowheads="1"/>
          </p:cNvSpPr>
          <p:nvPr/>
        </p:nvSpPr>
        <p:spPr bwMode="auto">
          <a:xfrm>
            <a:off x="381000" y="1676400"/>
            <a:ext cx="8458200" cy="4800600"/>
          </a:xfrm>
          <a:prstGeom prst="rect">
            <a:avLst/>
          </a:prstGeom>
          <a:gradFill rotWithShape="0">
            <a:gsLst>
              <a:gs pos="0">
                <a:srgbClr val="287850">
                  <a:gamma/>
                  <a:shade val="46275"/>
                  <a:invGamma/>
                </a:srgbClr>
              </a:gs>
              <a:gs pos="100000">
                <a:srgbClr val="287850"/>
              </a:gs>
            </a:gsLst>
            <a:lin ang="2700000" scaled="1"/>
          </a:gra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en-US" altLang="en-US">
              <a:solidFill>
                <a:prstClr val="black"/>
              </a:solidFill>
              <a:latin typeface="Times" pitchFamily="64" charset="0"/>
              <a:cs typeface="Arial" pitchFamily="34" charset="0"/>
            </a:endParaRPr>
          </a:p>
        </p:txBody>
      </p:sp>
      <p:sp>
        <p:nvSpPr>
          <p:cNvPr id="144389" name="Text Box 12"/>
          <p:cNvSpPr txBox="1">
            <a:spLocks noChangeArrowheads="1"/>
          </p:cNvSpPr>
          <p:nvPr/>
        </p:nvSpPr>
        <p:spPr bwMode="auto">
          <a:xfrm>
            <a:off x="1524000" y="1951038"/>
            <a:ext cx="7013575" cy="519112"/>
          </a:xfrm>
          <a:prstGeom prst="rect">
            <a:avLst/>
          </a:prstGeom>
          <a:noFill/>
          <a:ln w="9525">
            <a:noFill/>
            <a:miter lim="800000"/>
            <a:headEnd/>
            <a:tailEnd/>
          </a:ln>
        </p:spPr>
        <p:txBody>
          <a:bodyPr wrap="none">
            <a:spAutoFit/>
          </a:bodyPr>
          <a:lstStyle/>
          <a:p>
            <a:pPr fontAlgn="base">
              <a:spcBef>
                <a:spcPct val="0"/>
              </a:spcBef>
              <a:spcAft>
                <a:spcPct val="0"/>
              </a:spcAft>
            </a:pPr>
            <a:r>
              <a:rPr lang="en-US" altLang="en-US" sz="2800">
                <a:solidFill>
                  <a:srgbClr val="FFFF00"/>
                </a:solidFill>
                <a:latin typeface="Helvetica" pitchFamily="34" charset="0"/>
                <a:cs typeface="Arial" pitchFamily="34" charset="0"/>
              </a:rPr>
              <a:t>Why do we see light of these wavelengths?</a:t>
            </a:r>
          </a:p>
        </p:txBody>
      </p:sp>
      <p:sp>
        <p:nvSpPr>
          <p:cNvPr id="144390" name="Rectangle 13"/>
          <p:cNvSpPr>
            <a:spLocks noChangeArrowheads="1"/>
          </p:cNvSpPr>
          <p:nvPr/>
        </p:nvSpPr>
        <p:spPr bwMode="auto">
          <a:xfrm>
            <a:off x="6934200" y="6156325"/>
            <a:ext cx="1808163" cy="244475"/>
          </a:xfrm>
          <a:prstGeom prst="rect">
            <a:avLst/>
          </a:prstGeom>
          <a:noFill/>
          <a:ln w="9525">
            <a:noFill/>
            <a:miter lim="800000"/>
            <a:headEnd/>
            <a:tailEnd/>
          </a:ln>
        </p:spPr>
        <p:txBody>
          <a:bodyPr wrap="none">
            <a:spAutoFit/>
          </a:bodyPr>
          <a:lstStyle/>
          <a:p>
            <a:pPr fontAlgn="base">
              <a:spcBef>
                <a:spcPct val="0"/>
              </a:spcBef>
              <a:spcAft>
                <a:spcPct val="0"/>
              </a:spcAft>
            </a:pPr>
            <a:r>
              <a:rPr lang="en-US" altLang="en-US" sz="1000">
                <a:solidFill>
                  <a:prstClr val="white"/>
                </a:solidFill>
                <a:latin typeface="EngraversGothic BT Regular"/>
                <a:cs typeface="Arial" pitchFamily="34" charset="0"/>
              </a:rPr>
              <a:t>© Stephen E. Palmer, 2002</a:t>
            </a:r>
          </a:p>
        </p:txBody>
      </p:sp>
      <p:pic>
        <p:nvPicPr>
          <p:cNvPr id="144391" name="Picture 14"/>
          <p:cNvPicPr>
            <a:picLocks noChangeAspect="1" noChangeArrowheads="1"/>
          </p:cNvPicPr>
          <p:nvPr/>
        </p:nvPicPr>
        <p:blipFill>
          <a:blip r:embed="rId2" cstate="print"/>
          <a:srcRect/>
          <a:stretch>
            <a:fillRect/>
          </a:stretch>
        </p:blipFill>
        <p:spPr bwMode="auto">
          <a:xfrm>
            <a:off x="2286000" y="2559050"/>
            <a:ext cx="4416425" cy="3841750"/>
          </a:xfrm>
          <a:prstGeom prst="rect">
            <a:avLst/>
          </a:prstGeom>
          <a:noFill/>
          <a:ln w="9525">
            <a:noFill/>
            <a:miter lim="800000"/>
            <a:headEnd/>
            <a:tailEnd/>
          </a:ln>
        </p:spPr>
      </p:pic>
      <p:sp>
        <p:nvSpPr>
          <p:cNvPr id="402447" name="Text Box 15"/>
          <p:cNvSpPr txBox="1">
            <a:spLocks noChangeArrowheads="1"/>
          </p:cNvSpPr>
          <p:nvPr/>
        </p:nvSpPr>
        <p:spPr bwMode="auto">
          <a:xfrm>
            <a:off x="4191000" y="3048000"/>
            <a:ext cx="4500563" cy="946150"/>
          </a:xfrm>
          <a:prstGeom prst="rect">
            <a:avLst/>
          </a:prstGeom>
          <a:noFill/>
          <a:ln w="9525">
            <a:noFill/>
            <a:miter lim="800000"/>
            <a:headEnd/>
            <a:tailEnd/>
          </a:ln>
        </p:spPr>
        <p:txBody>
          <a:bodyPr wrap="none">
            <a:spAutoFit/>
          </a:bodyPr>
          <a:lstStyle/>
          <a:p>
            <a:pPr algn="ctr" fontAlgn="base">
              <a:spcBef>
                <a:spcPct val="0"/>
              </a:spcBef>
              <a:spcAft>
                <a:spcPct val="0"/>
              </a:spcAft>
            </a:pPr>
            <a:r>
              <a:rPr lang="en-US" altLang="en-US" sz="2800">
                <a:solidFill>
                  <a:srgbClr val="FFFF00"/>
                </a:solidFill>
                <a:latin typeface="Helvetica" pitchFamily="34" charset="0"/>
                <a:cs typeface="Arial" pitchFamily="34" charset="0"/>
              </a:rPr>
              <a:t>…because that’s where the</a:t>
            </a:r>
          </a:p>
          <a:p>
            <a:pPr algn="ctr" fontAlgn="base">
              <a:spcBef>
                <a:spcPct val="0"/>
              </a:spcBef>
              <a:spcAft>
                <a:spcPct val="0"/>
              </a:spcAft>
            </a:pPr>
            <a:r>
              <a:rPr lang="en-US" altLang="en-US" sz="2800">
                <a:solidFill>
                  <a:srgbClr val="FFFF00"/>
                </a:solidFill>
                <a:latin typeface="Helvetica" pitchFamily="34" charset="0"/>
                <a:cs typeface="Arial" pitchFamily="34" charset="0"/>
              </a:rPr>
              <a:t>Sun radiates EM energy</a:t>
            </a:r>
          </a:p>
        </p:txBody>
      </p:sp>
      <p:sp>
        <p:nvSpPr>
          <p:cNvPr id="144393" name="Rectangle 16"/>
          <p:cNvSpPr>
            <a:spLocks noChangeArrowheads="1"/>
          </p:cNvSpPr>
          <p:nvPr/>
        </p:nvSpPr>
        <p:spPr bwMode="auto">
          <a:xfrm>
            <a:off x="685800" y="76200"/>
            <a:ext cx="7772400" cy="838200"/>
          </a:xfrm>
          <a:prstGeom prst="rect">
            <a:avLst/>
          </a:prstGeom>
          <a:noFill/>
          <a:ln w="9525">
            <a:noFill/>
            <a:miter lim="800000"/>
            <a:headEnd/>
            <a:tailEnd/>
          </a:ln>
        </p:spPr>
        <p:txBody>
          <a:bodyPr anchor="ctr"/>
          <a:lstStyle/>
          <a:p>
            <a:pPr algn="ctr" fontAlgn="base">
              <a:spcBef>
                <a:spcPct val="0"/>
              </a:spcBef>
              <a:spcAft>
                <a:spcPct val="0"/>
              </a:spcAft>
            </a:pPr>
            <a:r>
              <a:rPr lang="en-US" sz="3400">
                <a:solidFill>
                  <a:prstClr val="black"/>
                </a:solidFill>
                <a:latin typeface="Albertus Extra Bold" pitchFamily="34" charset="0"/>
                <a:cs typeface="Arial" pitchFamily="34" charset="0"/>
              </a:rPr>
              <a:t>Visible Light</a:t>
            </a:r>
          </a:p>
        </p:txBody>
      </p:sp>
      <p:sp>
        <p:nvSpPr>
          <p:cNvPr id="144394" name="Text Box 10"/>
          <p:cNvSpPr txBox="1">
            <a:spLocks noChangeArrowheads="1"/>
          </p:cNvSpPr>
          <p:nvPr/>
        </p:nvSpPr>
        <p:spPr bwMode="auto">
          <a:xfrm>
            <a:off x="381000" y="914400"/>
            <a:ext cx="6553200" cy="830263"/>
          </a:xfrm>
          <a:prstGeom prst="rect">
            <a:avLst/>
          </a:prstGeom>
          <a:noFill/>
          <a:ln w="9525">
            <a:noFill/>
            <a:miter lim="800000"/>
            <a:headEnd/>
            <a:tailEnd/>
          </a:ln>
        </p:spPr>
        <p:txBody>
          <a:bodyPr>
            <a:spAutoFit/>
          </a:bodyPr>
          <a:lstStyle/>
          <a:p>
            <a:pPr fontAlgn="base">
              <a:spcBef>
                <a:spcPct val="0"/>
              </a:spcBef>
              <a:spcAft>
                <a:spcPct val="0"/>
              </a:spcAft>
            </a:pPr>
            <a:r>
              <a:rPr lang="en-US" sz="2400">
                <a:solidFill>
                  <a:prstClr val="black"/>
                </a:solidFill>
                <a:latin typeface="Adobe Caslon Pro" pitchFamily="18" charset="0"/>
                <a:cs typeface="Arial" pitchFamily="34" charset="0"/>
              </a:rPr>
              <a:t>Plank’s law for Blackbody radiation</a:t>
            </a:r>
          </a:p>
          <a:p>
            <a:pPr fontAlgn="base">
              <a:spcBef>
                <a:spcPct val="0"/>
              </a:spcBef>
              <a:spcAft>
                <a:spcPct val="0"/>
              </a:spcAft>
            </a:pPr>
            <a:r>
              <a:rPr lang="en-US" sz="2400">
                <a:solidFill>
                  <a:prstClr val="black"/>
                </a:solidFill>
                <a:latin typeface="Adobe Caslon Pro" pitchFamily="18" charset="0"/>
                <a:cs typeface="Arial" pitchFamily="34" charset="0"/>
              </a:rPr>
              <a:t>Surface of the sun: ~5800K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024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447"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10" name="Picture 2"/>
          <p:cNvPicPr>
            <a:picLocks noChangeAspect="1" noChangeArrowheads="1"/>
          </p:cNvPicPr>
          <p:nvPr/>
        </p:nvPicPr>
        <p:blipFill>
          <a:blip r:embed="rId3" cstate="print"/>
          <a:srcRect/>
          <a:stretch>
            <a:fillRect/>
          </a:stretch>
        </p:blipFill>
        <p:spPr bwMode="auto">
          <a:xfrm>
            <a:off x="0" y="0"/>
            <a:ext cx="9182100" cy="6896100"/>
          </a:xfrm>
          <a:prstGeom prst="rect">
            <a:avLst/>
          </a:prstGeom>
          <a:noFill/>
          <a:ln w="9525">
            <a:noFill/>
            <a:miter lim="800000"/>
            <a:headEnd/>
            <a:tailEnd/>
          </a:ln>
        </p:spPr>
      </p:pic>
      <p:sp>
        <p:nvSpPr>
          <p:cNvPr id="145411" name="Text Box 3"/>
          <p:cNvSpPr txBox="1">
            <a:spLocks noChangeArrowheads="1"/>
          </p:cNvSpPr>
          <p:nvPr/>
        </p:nvSpPr>
        <p:spPr bwMode="auto">
          <a:xfrm>
            <a:off x="2730500" y="182563"/>
            <a:ext cx="4149725" cy="579437"/>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lang="en-US" altLang="en-US" sz="3200" b="1">
                <a:solidFill>
                  <a:srgbClr val="3366FF"/>
                </a:solidFill>
                <a:latin typeface="Arial" pitchFamily="34" charset="0"/>
              </a:rPr>
              <a:t>The Physics of Light</a:t>
            </a:r>
          </a:p>
        </p:txBody>
      </p:sp>
      <p:sp>
        <p:nvSpPr>
          <p:cNvPr id="145412" name="Text Box 4"/>
          <p:cNvSpPr txBox="1">
            <a:spLocks noChangeArrowheads="1"/>
          </p:cNvSpPr>
          <p:nvPr/>
        </p:nvSpPr>
        <p:spPr bwMode="auto">
          <a:xfrm>
            <a:off x="1066800" y="1349375"/>
            <a:ext cx="8148638" cy="1187450"/>
          </a:xfrm>
          <a:prstGeom prst="rect">
            <a:avLst/>
          </a:prstGeom>
          <a:noFill/>
          <a:ln w="9525">
            <a:noFill/>
            <a:miter lim="800000"/>
            <a:headEnd/>
            <a:tailEnd/>
          </a:ln>
        </p:spPr>
        <p:txBody>
          <a:bodyPr>
            <a:spAutoFit/>
          </a:bodyPr>
          <a:lstStyle/>
          <a:p>
            <a:pPr eaLnBrk="0" fontAlgn="base" hangingPunct="0">
              <a:spcBef>
                <a:spcPct val="0"/>
              </a:spcBef>
              <a:spcAft>
                <a:spcPct val="0"/>
              </a:spcAft>
            </a:pPr>
            <a:r>
              <a:rPr lang="en-US" altLang="en-US" sz="2400">
                <a:solidFill>
                  <a:srgbClr val="FFFF00"/>
                </a:solidFill>
                <a:latin typeface="Helvetica" pitchFamily="34" charset="0"/>
              </a:rPr>
              <a:t>Any source of light can be completely described</a:t>
            </a:r>
          </a:p>
          <a:p>
            <a:pPr eaLnBrk="0" fontAlgn="base" hangingPunct="0">
              <a:spcBef>
                <a:spcPct val="0"/>
              </a:spcBef>
              <a:spcAft>
                <a:spcPct val="0"/>
              </a:spcAft>
            </a:pPr>
            <a:r>
              <a:rPr lang="en-US" altLang="en-US" sz="2400">
                <a:solidFill>
                  <a:srgbClr val="FFFF00"/>
                </a:solidFill>
                <a:latin typeface="Helvetica" pitchFamily="34" charset="0"/>
              </a:rPr>
              <a:t>physically by its spectrum: the amount of energy emitted </a:t>
            </a:r>
          </a:p>
          <a:p>
            <a:pPr eaLnBrk="0" fontAlgn="base" hangingPunct="0">
              <a:spcBef>
                <a:spcPct val="0"/>
              </a:spcBef>
              <a:spcAft>
                <a:spcPct val="0"/>
              </a:spcAft>
            </a:pPr>
            <a:r>
              <a:rPr lang="en-US" altLang="en-US" sz="2400">
                <a:solidFill>
                  <a:srgbClr val="FFFF00"/>
                </a:solidFill>
                <a:latin typeface="Helvetica" pitchFamily="34" charset="0"/>
              </a:rPr>
              <a:t>(per time unit) at each wavelength 400 - 700 nm.</a:t>
            </a:r>
          </a:p>
        </p:txBody>
      </p:sp>
      <p:sp>
        <p:nvSpPr>
          <p:cNvPr id="145413" name="Line 5"/>
          <p:cNvSpPr>
            <a:spLocks noChangeShapeType="1"/>
          </p:cNvSpPr>
          <p:nvPr/>
        </p:nvSpPr>
        <p:spPr bwMode="auto">
          <a:xfrm flipV="1">
            <a:off x="7031038" y="4267200"/>
            <a:ext cx="0" cy="838200"/>
          </a:xfrm>
          <a:prstGeom prst="line">
            <a:avLst/>
          </a:prstGeom>
          <a:noFill/>
          <a:ln w="101600">
            <a:solidFill>
              <a:srgbClr val="FF0000"/>
            </a:solidFill>
            <a:round/>
            <a:headEnd/>
            <a:tailEnd/>
          </a:ln>
        </p:spPr>
        <p:txBody>
          <a:bodyPr wrap="none" anchor="ctr"/>
          <a:lstStyle/>
          <a:p>
            <a:pPr fontAlgn="base">
              <a:spcBef>
                <a:spcPct val="0"/>
              </a:spcBef>
              <a:spcAft>
                <a:spcPct val="0"/>
              </a:spcAft>
            </a:pPr>
            <a:endParaRPr lang="en-US">
              <a:solidFill>
                <a:srgbClr val="000000"/>
              </a:solidFill>
              <a:latin typeface="Arial" pitchFamily="34" charset="0"/>
            </a:endParaRPr>
          </a:p>
        </p:txBody>
      </p:sp>
      <p:sp>
        <p:nvSpPr>
          <p:cNvPr id="145414" name="Line 6"/>
          <p:cNvSpPr>
            <a:spLocks noChangeShapeType="1"/>
          </p:cNvSpPr>
          <p:nvPr/>
        </p:nvSpPr>
        <p:spPr bwMode="auto">
          <a:xfrm flipV="1">
            <a:off x="6858000" y="4038600"/>
            <a:ext cx="0" cy="1066800"/>
          </a:xfrm>
          <a:prstGeom prst="line">
            <a:avLst/>
          </a:prstGeom>
          <a:noFill/>
          <a:ln w="101600">
            <a:solidFill>
              <a:srgbClr val="FF3300"/>
            </a:solidFill>
            <a:round/>
            <a:headEnd/>
            <a:tailEnd/>
          </a:ln>
        </p:spPr>
        <p:txBody>
          <a:bodyPr wrap="none" anchor="ctr"/>
          <a:lstStyle/>
          <a:p>
            <a:pPr fontAlgn="base">
              <a:spcBef>
                <a:spcPct val="0"/>
              </a:spcBef>
              <a:spcAft>
                <a:spcPct val="0"/>
              </a:spcAft>
            </a:pPr>
            <a:endParaRPr lang="en-US">
              <a:solidFill>
                <a:srgbClr val="000000"/>
              </a:solidFill>
              <a:latin typeface="Arial" pitchFamily="34" charset="0"/>
            </a:endParaRPr>
          </a:p>
        </p:txBody>
      </p:sp>
      <p:sp>
        <p:nvSpPr>
          <p:cNvPr id="145415" name="Line 7"/>
          <p:cNvSpPr>
            <a:spLocks noChangeShapeType="1"/>
          </p:cNvSpPr>
          <p:nvPr/>
        </p:nvSpPr>
        <p:spPr bwMode="auto">
          <a:xfrm flipV="1">
            <a:off x="6684963" y="3810000"/>
            <a:ext cx="0" cy="1295400"/>
          </a:xfrm>
          <a:prstGeom prst="line">
            <a:avLst/>
          </a:prstGeom>
          <a:noFill/>
          <a:ln w="101600">
            <a:solidFill>
              <a:srgbClr val="FF6600"/>
            </a:solidFill>
            <a:round/>
            <a:headEnd/>
            <a:tailEnd/>
          </a:ln>
        </p:spPr>
        <p:txBody>
          <a:bodyPr wrap="none" anchor="ctr"/>
          <a:lstStyle/>
          <a:p>
            <a:pPr fontAlgn="base">
              <a:spcBef>
                <a:spcPct val="0"/>
              </a:spcBef>
              <a:spcAft>
                <a:spcPct val="0"/>
              </a:spcAft>
            </a:pPr>
            <a:endParaRPr lang="en-US">
              <a:solidFill>
                <a:srgbClr val="000000"/>
              </a:solidFill>
              <a:latin typeface="Arial" pitchFamily="34" charset="0"/>
            </a:endParaRPr>
          </a:p>
        </p:txBody>
      </p:sp>
      <p:sp>
        <p:nvSpPr>
          <p:cNvPr id="145416" name="Line 8"/>
          <p:cNvSpPr>
            <a:spLocks noChangeShapeType="1"/>
          </p:cNvSpPr>
          <p:nvPr/>
        </p:nvSpPr>
        <p:spPr bwMode="auto">
          <a:xfrm flipV="1">
            <a:off x="6511925" y="3886200"/>
            <a:ext cx="0" cy="1219200"/>
          </a:xfrm>
          <a:prstGeom prst="line">
            <a:avLst/>
          </a:prstGeom>
          <a:noFill/>
          <a:ln w="101600">
            <a:solidFill>
              <a:srgbClr val="FF9900"/>
            </a:solidFill>
            <a:round/>
            <a:headEnd/>
            <a:tailEnd/>
          </a:ln>
        </p:spPr>
        <p:txBody>
          <a:bodyPr wrap="none" anchor="ctr"/>
          <a:lstStyle/>
          <a:p>
            <a:pPr fontAlgn="base">
              <a:spcBef>
                <a:spcPct val="0"/>
              </a:spcBef>
              <a:spcAft>
                <a:spcPct val="0"/>
              </a:spcAft>
            </a:pPr>
            <a:endParaRPr lang="en-US">
              <a:solidFill>
                <a:srgbClr val="000000"/>
              </a:solidFill>
              <a:latin typeface="Arial" pitchFamily="34" charset="0"/>
            </a:endParaRPr>
          </a:p>
        </p:txBody>
      </p:sp>
      <p:sp>
        <p:nvSpPr>
          <p:cNvPr id="145417" name="Line 9"/>
          <p:cNvSpPr>
            <a:spLocks noChangeShapeType="1"/>
          </p:cNvSpPr>
          <p:nvPr/>
        </p:nvSpPr>
        <p:spPr bwMode="auto">
          <a:xfrm flipH="1" flipV="1">
            <a:off x="6334125" y="4038600"/>
            <a:ext cx="4763" cy="1066800"/>
          </a:xfrm>
          <a:prstGeom prst="line">
            <a:avLst/>
          </a:prstGeom>
          <a:noFill/>
          <a:ln w="101600">
            <a:solidFill>
              <a:srgbClr val="FF9900"/>
            </a:solidFill>
            <a:round/>
            <a:headEnd/>
            <a:tailEnd/>
          </a:ln>
        </p:spPr>
        <p:txBody>
          <a:bodyPr wrap="none" anchor="ctr"/>
          <a:lstStyle/>
          <a:p>
            <a:pPr fontAlgn="base">
              <a:spcBef>
                <a:spcPct val="0"/>
              </a:spcBef>
              <a:spcAft>
                <a:spcPct val="0"/>
              </a:spcAft>
            </a:pPr>
            <a:endParaRPr lang="en-US">
              <a:solidFill>
                <a:srgbClr val="000000"/>
              </a:solidFill>
              <a:latin typeface="Arial" pitchFamily="34" charset="0"/>
            </a:endParaRPr>
          </a:p>
        </p:txBody>
      </p:sp>
      <p:sp>
        <p:nvSpPr>
          <p:cNvPr id="145418" name="Line 10"/>
          <p:cNvSpPr>
            <a:spLocks noChangeShapeType="1"/>
          </p:cNvSpPr>
          <p:nvPr/>
        </p:nvSpPr>
        <p:spPr bwMode="auto">
          <a:xfrm flipV="1">
            <a:off x="6165850" y="3886200"/>
            <a:ext cx="0" cy="1219200"/>
          </a:xfrm>
          <a:prstGeom prst="line">
            <a:avLst/>
          </a:prstGeom>
          <a:noFill/>
          <a:ln w="101600">
            <a:solidFill>
              <a:srgbClr val="FFCC00"/>
            </a:solidFill>
            <a:round/>
            <a:headEnd/>
            <a:tailEnd/>
          </a:ln>
        </p:spPr>
        <p:txBody>
          <a:bodyPr wrap="none" anchor="ctr"/>
          <a:lstStyle/>
          <a:p>
            <a:pPr fontAlgn="base">
              <a:spcBef>
                <a:spcPct val="0"/>
              </a:spcBef>
              <a:spcAft>
                <a:spcPct val="0"/>
              </a:spcAft>
            </a:pPr>
            <a:endParaRPr lang="en-US">
              <a:solidFill>
                <a:srgbClr val="000000"/>
              </a:solidFill>
              <a:latin typeface="Arial" pitchFamily="34" charset="0"/>
            </a:endParaRPr>
          </a:p>
        </p:txBody>
      </p:sp>
      <p:sp>
        <p:nvSpPr>
          <p:cNvPr id="145419" name="Line 11"/>
          <p:cNvSpPr>
            <a:spLocks noChangeShapeType="1"/>
          </p:cNvSpPr>
          <p:nvPr/>
        </p:nvSpPr>
        <p:spPr bwMode="auto">
          <a:xfrm flipV="1">
            <a:off x="5992813" y="3657600"/>
            <a:ext cx="0" cy="1447800"/>
          </a:xfrm>
          <a:prstGeom prst="line">
            <a:avLst/>
          </a:prstGeom>
          <a:noFill/>
          <a:ln w="101600">
            <a:solidFill>
              <a:srgbClr val="FFFF00"/>
            </a:solidFill>
            <a:round/>
            <a:headEnd/>
            <a:tailEnd/>
          </a:ln>
        </p:spPr>
        <p:txBody>
          <a:bodyPr wrap="none" anchor="ctr"/>
          <a:lstStyle/>
          <a:p>
            <a:pPr fontAlgn="base">
              <a:spcBef>
                <a:spcPct val="0"/>
              </a:spcBef>
              <a:spcAft>
                <a:spcPct val="0"/>
              </a:spcAft>
            </a:pPr>
            <a:endParaRPr lang="en-US">
              <a:solidFill>
                <a:srgbClr val="000000"/>
              </a:solidFill>
              <a:latin typeface="Arial" pitchFamily="34" charset="0"/>
            </a:endParaRPr>
          </a:p>
        </p:txBody>
      </p:sp>
      <p:sp>
        <p:nvSpPr>
          <p:cNvPr id="145420" name="Line 12"/>
          <p:cNvSpPr>
            <a:spLocks noChangeShapeType="1"/>
          </p:cNvSpPr>
          <p:nvPr/>
        </p:nvSpPr>
        <p:spPr bwMode="auto">
          <a:xfrm flipV="1">
            <a:off x="5819775" y="3429000"/>
            <a:ext cx="0" cy="1676400"/>
          </a:xfrm>
          <a:prstGeom prst="line">
            <a:avLst/>
          </a:prstGeom>
          <a:noFill/>
          <a:ln w="101600">
            <a:solidFill>
              <a:srgbClr val="99FF33"/>
            </a:solidFill>
            <a:round/>
            <a:headEnd/>
            <a:tailEnd/>
          </a:ln>
        </p:spPr>
        <p:txBody>
          <a:bodyPr wrap="none" anchor="ctr"/>
          <a:lstStyle/>
          <a:p>
            <a:pPr fontAlgn="base">
              <a:spcBef>
                <a:spcPct val="0"/>
              </a:spcBef>
              <a:spcAft>
                <a:spcPct val="0"/>
              </a:spcAft>
            </a:pPr>
            <a:endParaRPr lang="en-US">
              <a:solidFill>
                <a:srgbClr val="000000"/>
              </a:solidFill>
              <a:latin typeface="Arial" pitchFamily="34" charset="0"/>
            </a:endParaRPr>
          </a:p>
        </p:txBody>
      </p:sp>
      <p:sp>
        <p:nvSpPr>
          <p:cNvPr id="145421" name="Line 13"/>
          <p:cNvSpPr>
            <a:spLocks noChangeShapeType="1"/>
          </p:cNvSpPr>
          <p:nvPr/>
        </p:nvSpPr>
        <p:spPr bwMode="auto">
          <a:xfrm flipV="1">
            <a:off x="5646738" y="3352800"/>
            <a:ext cx="0" cy="1752600"/>
          </a:xfrm>
          <a:prstGeom prst="line">
            <a:avLst/>
          </a:prstGeom>
          <a:noFill/>
          <a:ln w="101600">
            <a:solidFill>
              <a:srgbClr val="33CC33"/>
            </a:solidFill>
            <a:round/>
            <a:headEnd/>
            <a:tailEnd/>
          </a:ln>
        </p:spPr>
        <p:txBody>
          <a:bodyPr wrap="none" anchor="ctr"/>
          <a:lstStyle/>
          <a:p>
            <a:pPr fontAlgn="base">
              <a:spcBef>
                <a:spcPct val="0"/>
              </a:spcBef>
              <a:spcAft>
                <a:spcPct val="0"/>
              </a:spcAft>
            </a:pPr>
            <a:endParaRPr lang="en-US">
              <a:solidFill>
                <a:srgbClr val="000000"/>
              </a:solidFill>
              <a:latin typeface="Arial" pitchFamily="34" charset="0"/>
            </a:endParaRPr>
          </a:p>
        </p:txBody>
      </p:sp>
      <p:sp>
        <p:nvSpPr>
          <p:cNvPr id="145422" name="Line 14"/>
          <p:cNvSpPr>
            <a:spLocks noChangeShapeType="1"/>
          </p:cNvSpPr>
          <p:nvPr/>
        </p:nvSpPr>
        <p:spPr bwMode="auto">
          <a:xfrm flipV="1">
            <a:off x="5473700" y="3505200"/>
            <a:ext cx="0" cy="1600200"/>
          </a:xfrm>
          <a:prstGeom prst="line">
            <a:avLst/>
          </a:prstGeom>
          <a:noFill/>
          <a:ln w="101600">
            <a:solidFill>
              <a:srgbClr val="009900"/>
            </a:solidFill>
            <a:round/>
            <a:headEnd/>
            <a:tailEnd/>
          </a:ln>
        </p:spPr>
        <p:txBody>
          <a:bodyPr wrap="none" anchor="ctr"/>
          <a:lstStyle/>
          <a:p>
            <a:pPr fontAlgn="base">
              <a:spcBef>
                <a:spcPct val="0"/>
              </a:spcBef>
              <a:spcAft>
                <a:spcPct val="0"/>
              </a:spcAft>
            </a:pPr>
            <a:endParaRPr lang="en-US">
              <a:solidFill>
                <a:srgbClr val="000000"/>
              </a:solidFill>
              <a:latin typeface="Arial" pitchFamily="34" charset="0"/>
            </a:endParaRPr>
          </a:p>
        </p:txBody>
      </p:sp>
      <p:sp>
        <p:nvSpPr>
          <p:cNvPr id="145423" name="Line 15"/>
          <p:cNvSpPr>
            <a:spLocks noChangeShapeType="1"/>
          </p:cNvSpPr>
          <p:nvPr/>
        </p:nvSpPr>
        <p:spPr bwMode="auto">
          <a:xfrm flipV="1">
            <a:off x="5300663" y="3581400"/>
            <a:ext cx="0" cy="1524000"/>
          </a:xfrm>
          <a:prstGeom prst="line">
            <a:avLst/>
          </a:prstGeom>
          <a:noFill/>
          <a:ln w="101600">
            <a:solidFill>
              <a:srgbClr val="339933"/>
            </a:solidFill>
            <a:round/>
            <a:headEnd/>
            <a:tailEnd/>
          </a:ln>
        </p:spPr>
        <p:txBody>
          <a:bodyPr wrap="none" anchor="ctr"/>
          <a:lstStyle/>
          <a:p>
            <a:pPr fontAlgn="base">
              <a:spcBef>
                <a:spcPct val="0"/>
              </a:spcBef>
              <a:spcAft>
                <a:spcPct val="0"/>
              </a:spcAft>
            </a:pPr>
            <a:endParaRPr lang="en-US">
              <a:solidFill>
                <a:srgbClr val="000000"/>
              </a:solidFill>
              <a:latin typeface="Arial" pitchFamily="34" charset="0"/>
            </a:endParaRPr>
          </a:p>
        </p:txBody>
      </p:sp>
      <p:sp>
        <p:nvSpPr>
          <p:cNvPr id="145424" name="Line 16"/>
          <p:cNvSpPr>
            <a:spLocks noChangeShapeType="1"/>
          </p:cNvSpPr>
          <p:nvPr/>
        </p:nvSpPr>
        <p:spPr bwMode="auto">
          <a:xfrm flipV="1">
            <a:off x="5127625" y="3733800"/>
            <a:ext cx="0" cy="1371600"/>
          </a:xfrm>
          <a:prstGeom prst="line">
            <a:avLst/>
          </a:prstGeom>
          <a:noFill/>
          <a:ln w="101600">
            <a:solidFill>
              <a:srgbClr val="339966"/>
            </a:solidFill>
            <a:round/>
            <a:headEnd/>
            <a:tailEnd/>
          </a:ln>
        </p:spPr>
        <p:txBody>
          <a:bodyPr wrap="none" anchor="ctr"/>
          <a:lstStyle/>
          <a:p>
            <a:pPr fontAlgn="base">
              <a:spcBef>
                <a:spcPct val="0"/>
              </a:spcBef>
              <a:spcAft>
                <a:spcPct val="0"/>
              </a:spcAft>
            </a:pPr>
            <a:endParaRPr lang="en-US">
              <a:solidFill>
                <a:srgbClr val="000000"/>
              </a:solidFill>
              <a:latin typeface="Arial" pitchFamily="34" charset="0"/>
            </a:endParaRPr>
          </a:p>
        </p:txBody>
      </p:sp>
      <p:sp>
        <p:nvSpPr>
          <p:cNvPr id="145425" name="Line 17"/>
          <p:cNvSpPr>
            <a:spLocks noChangeShapeType="1"/>
          </p:cNvSpPr>
          <p:nvPr/>
        </p:nvSpPr>
        <p:spPr bwMode="auto">
          <a:xfrm flipV="1">
            <a:off x="4954588" y="3886200"/>
            <a:ext cx="0" cy="1219200"/>
          </a:xfrm>
          <a:prstGeom prst="line">
            <a:avLst/>
          </a:prstGeom>
          <a:noFill/>
          <a:ln w="101600">
            <a:solidFill>
              <a:srgbClr val="008080"/>
            </a:solidFill>
            <a:round/>
            <a:headEnd/>
            <a:tailEnd/>
          </a:ln>
        </p:spPr>
        <p:txBody>
          <a:bodyPr wrap="none" anchor="ctr"/>
          <a:lstStyle/>
          <a:p>
            <a:pPr fontAlgn="base">
              <a:spcBef>
                <a:spcPct val="0"/>
              </a:spcBef>
              <a:spcAft>
                <a:spcPct val="0"/>
              </a:spcAft>
            </a:pPr>
            <a:endParaRPr lang="en-US">
              <a:solidFill>
                <a:srgbClr val="000000"/>
              </a:solidFill>
              <a:latin typeface="Arial" pitchFamily="34" charset="0"/>
            </a:endParaRPr>
          </a:p>
        </p:txBody>
      </p:sp>
      <p:sp>
        <p:nvSpPr>
          <p:cNvPr id="145426" name="Line 18"/>
          <p:cNvSpPr>
            <a:spLocks noChangeShapeType="1"/>
          </p:cNvSpPr>
          <p:nvPr/>
        </p:nvSpPr>
        <p:spPr bwMode="auto">
          <a:xfrm flipV="1">
            <a:off x="4781550" y="4114800"/>
            <a:ext cx="0" cy="990600"/>
          </a:xfrm>
          <a:prstGeom prst="line">
            <a:avLst/>
          </a:prstGeom>
          <a:noFill/>
          <a:ln w="101600">
            <a:solidFill>
              <a:srgbClr val="006699"/>
            </a:solidFill>
            <a:round/>
            <a:headEnd/>
            <a:tailEnd/>
          </a:ln>
        </p:spPr>
        <p:txBody>
          <a:bodyPr wrap="none" anchor="ctr"/>
          <a:lstStyle/>
          <a:p>
            <a:pPr fontAlgn="base">
              <a:spcBef>
                <a:spcPct val="0"/>
              </a:spcBef>
              <a:spcAft>
                <a:spcPct val="0"/>
              </a:spcAft>
            </a:pPr>
            <a:endParaRPr lang="en-US">
              <a:solidFill>
                <a:srgbClr val="000000"/>
              </a:solidFill>
              <a:latin typeface="Arial" pitchFamily="34" charset="0"/>
            </a:endParaRPr>
          </a:p>
        </p:txBody>
      </p:sp>
      <p:sp>
        <p:nvSpPr>
          <p:cNvPr id="145427" name="Line 19"/>
          <p:cNvSpPr>
            <a:spLocks noChangeShapeType="1"/>
          </p:cNvSpPr>
          <p:nvPr/>
        </p:nvSpPr>
        <p:spPr bwMode="auto">
          <a:xfrm flipV="1">
            <a:off x="4608513" y="4343400"/>
            <a:ext cx="0" cy="762000"/>
          </a:xfrm>
          <a:prstGeom prst="line">
            <a:avLst/>
          </a:prstGeom>
          <a:noFill/>
          <a:ln w="101600">
            <a:solidFill>
              <a:schemeClr val="accent2"/>
            </a:solidFill>
            <a:round/>
            <a:headEnd/>
            <a:tailEnd/>
          </a:ln>
        </p:spPr>
        <p:txBody>
          <a:bodyPr wrap="none" anchor="ctr"/>
          <a:lstStyle/>
          <a:p>
            <a:pPr fontAlgn="base">
              <a:spcBef>
                <a:spcPct val="0"/>
              </a:spcBef>
              <a:spcAft>
                <a:spcPct val="0"/>
              </a:spcAft>
            </a:pPr>
            <a:endParaRPr lang="en-US">
              <a:solidFill>
                <a:srgbClr val="000000"/>
              </a:solidFill>
              <a:latin typeface="Arial" pitchFamily="34" charset="0"/>
            </a:endParaRPr>
          </a:p>
        </p:txBody>
      </p:sp>
      <p:sp>
        <p:nvSpPr>
          <p:cNvPr id="145428" name="Line 20"/>
          <p:cNvSpPr>
            <a:spLocks noChangeShapeType="1"/>
          </p:cNvSpPr>
          <p:nvPr/>
        </p:nvSpPr>
        <p:spPr bwMode="auto">
          <a:xfrm flipV="1">
            <a:off x="4435475" y="4495800"/>
            <a:ext cx="0" cy="609600"/>
          </a:xfrm>
          <a:prstGeom prst="line">
            <a:avLst/>
          </a:prstGeom>
          <a:noFill/>
          <a:ln w="101600">
            <a:solidFill>
              <a:srgbClr val="333399"/>
            </a:solidFill>
            <a:round/>
            <a:headEnd/>
            <a:tailEnd/>
          </a:ln>
        </p:spPr>
        <p:txBody>
          <a:bodyPr wrap="none" anchor="ctr"/>
          <a:lstStyle/>
          <a:p>
            <a:pPr fontAlgn="base">
              <a:spcBef>
                <a:spcPct val="0"/>
              </a:spcBef>
              <a:spcAft>
                <a:spcPct val="0"/>
              </a:spcAft>
            </a:pPr>
            <a:endParaRPr lang="en-US">
              <a:solidFill>
                <a:srgbClr val="000000"/>
              </a:solidFill>
              <a:latin typeface="Arial" pitchFamily="34" charset="0"/>
            </a:endParaRPr>
          </a:p>
        </p:txBody>
      </p:sp>
      <p:sp>
        <p:nvSpPr>
          <p:cNvPr id="145429" name="Line 21"/>
          <p:cNvSpPr>
            <a:spLocks noChangeShapeType="1"/>
          </p:cNvSpPr>
          <p:nvPr/>
        </p:nvSpPr>
        <p:spPr bwMode="auto">
          <a:xfrm flipV="1">
            <a:off x="4262438" y="4267200"/>
            <a:ext cx="0" cy="838200"/>
          </a:xfrm>
          <a:prstGeom prst="line">
            <a:avLst/>
          </a:prstGeom>
          <a:noFill/>
          <a:ln w="101600">
            <a:solidFill>
              <a:srgbClr val="6600FF"/>
            </a:solidFill>
            <a:round/>
            <a:headEnd/>
            <a:tailEnd/>
          </a:ln>
        </p:spPr>
        <p:txBody>
          <a:bodyPr wrap="none" anchor="ctr"/>
          <a:lstStyle/>
          <a:p>
            <a:pPr fontAlgn="base">
              <a:spcBef>
                <a:spcPct val="0"/>
              </a:spcBef>
              <a:spcAft>
                <a:spcPct val="0"/>
              </a:spcAft>
            </a:pPr>
            <a:endParaRPr lang="en-US">
              <a:solidFill>
                <a:srgbClr val="000000"/>
              </a:solidFill>
              <a:latin typeface="Arial" pitchFamily="34" charset="0"/>
            </a:endParaRPr>
          </a:p>
        </p:txBody>
      </p:sp>
      <p:sp>
        <p:nvSpPr>
          <p:cNvPr id="145430" name="Line 22"/>
          <p:cNvSpPr>
            <a:spLocks noChangeShapeType="1"/>
          </p:cNvSpPr>
          <p:nvPr/>
        </p:nvSpPr>
        <p:spPr bwMode="auto">
          <a:xfrm flipV="1">
            <a:off x="4089400" y="4114800"/>
            <a:ext cx="0" cy="990600"/>
          </a:xfrm>
          <a:prstGeom prst="line">
            <a:avLst/>
          </a:prstGeom>
          <a:noFill/>
          <a:ln w="101600">
            <a:solidFill>
              <a:srgbClr val="9900FF"/>
            </a:solidFill>
            <a:round/>
            <a:headEnd/>
            <a:tailEnd/>
          </a:ln>
        </p:spPr>
        <p:txBody>
          <a:bodyPr wrap="none" anchor="ctr"/>
          <a:lstStyle/>
          <a:p>
            <a:pPr fontAlgn="base">
              <a:spcBef>
                <a:spcPct val="0"/>
              </a:spcBef>
              <a:spcAft>
                <a:spcPct val="0"/>
              </a:spcAft>
            </a:pPr>
            <a:endParaRPr lang="en-US">
              <a:solidFill>
                <a:srgbClr val="000000"/>
              </a:solidFill>
              <a:latin typeface="Arial" pitchFamily="34" charset="0"/>
            </a:endParaRPr>
          </a:p>
        </p:txBody>
      </p:sp>
      <p:sp>
        <p:nvSpPr>
          <p:cNvPr id="145431" name="Rectangle 24"/>
          <p:cNvSpPr>
            <a:spLocks noChangeArrowheads="1"/>
          </p:cNvSpPr>
          <p:nvPr/>
        </p:nvSpPr>
        <p:spPr bwMode="auto">
          <a:xfrm>
            <a:off x="7331075" y="6616700"/>
            <a:ext cx="1808163" cy="244475"/>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altLang="en-US" sz="1000">
                <a:solidFill>
                  <a:srgbClr val="FFFFFF"/>
                </a:solidFill>
                <a:latin typeface="EngraversGothic BT Regular"/>
              </a:rPr>
              <a:t>© Stephen E. Palmer, 2002</a:t>
            </a:r>
          </a:p>
        </p:txBody>
      </p:sp>
      <p:grpSp>
        <p:nvGrpSpPr>
          <p:cNvPr id="2" name="Group 27"/>
          <p:cNvGrpSpPr>
            <a:grpSpLocks/>
          </p:cNvGrpSpPr>
          <p:nvPr/>
        </p:nvGrpSpPr>
        <p:grpSpPr bwMode="auto">
          <a:xfrm>
            <a:off x="1643063" y="2833688"/>
            <a:ext cx="5824537" cy="3632200"/>
            <a:chOff x="1056" y="1785"/>
            <a:chExt cx="3669" cy="2288"/>
          </a:xfrm>
        </p:grpSpPr>
        <p:pic>
          <p:nvPicPr>
            <p:cNvPr id="145433" name="Picture 23"/>
            <p:cNvPicPr>
              <a:picLocks noChangeAspect="1" noChangeArrowheads="1"/>
            </p:cNvPicPr>
            <p:nvPr/>
          </p:nvPicPr>
          <p:blipFill>
            <a:blip r:embed="rId4" cstate="print"/>
            <a:srcRect/>
            <a:stretch>
              <a:fillRect/>
            </a:stretch>
          </p:blipFill>
          <p:spPr bwMode="auto">
            <a:xfrm>
              <a:off x="1193" y="1785"/>
              <a:ext cx="3532" cy="2288"/>
            </a:xfrm>
            <a:prstGeom prst="rect">
              <a:avLst/>
            </a:prstGeom>
            <a:noFill/>
            <a:ln w="9525">
              <a:noFill/>
              <a:miter lim="800000"/>
              <a:headEnd/>
              <a:tailEnd/>
            </a:ln>
          </p:spPr>
        </p:pic>
        <p:sp>
          <p:nvSpPr>
            <p:cNvPr id="145434" name="Rectangle 25"/>
            <p:cNvSpPr>
              <a:spLocks noChangeArrowheads="1"/>
            </p:cNvSpPr>
            <p:nvPr/>
          </p:nvSpPr>
          <p:spPr bwMode="auto">
            <a:xfrm>
              <a:off x="1056" y="1920"/>
              <a:ext cx="1344" cy="1008"/>
            </a:xfrm>
            <a:prstGeom prst="rect">
              <a:avLst/>
            </a:prstGeom>
            <a:solidFill>
              <a:schemeClr val="tx1"/>
            </a:solidFill>
            <a:ln w="9525">
              <a:noFill/>
              <a:miter lim="800000"/>
              <a:headEnd/>
              <a:tailEnd/>
            </a:ln>
          </p:spPr>
          <p:txBody>
            <a:bodyPr wrap="none" anchor="ctr"/>
            <a:lstStyle/>
            <a:p>
              <a:pPr algn="r" eaLnBrk="0" fontAlgn="base" hangingPunct="0">
                <a:spcBef>
                  <a:spcPct val="0"/>
                </a:spcBef>
                <a:spcAft>
                  <a:spcPct val="0"/>
                </a:spcAft>
              </a:pPr>
              <a:r>
                <a:rPr lang="en-US" sz="2800">
                  <a:solidFill>
                    <a:srgbClr val="FFFFFF"/>
                  </a:solidFill>
                  <a:latin typeface="Arial" pitchFamily="34" charset="0"/>
                </a:rPr>
                <a:t>Relative</a:t>
              </a:r>
              <a:br>
                <a:rPr lang="en-US" sz="2800">
                  <a:solidFill>
                    <a:srgbClr val="FFFFFF"/>
                  </a:solidFill>
                  <a:latin typeface="Arial" pitchFamily="34" charset="0"/>
                </a:rPr>
              </a:br>
              <a:r>
                <a:rPr lang="en-US" sz="2800">
                  <a:solidFill>
                    <a:srgbClr val="FFFFFF"/>
                  </a:solidFill>
                  <a:latin typeface="Arial" pitchFamily="34" charset="0"/>
                </a:rPr>
                <a:t>spectral</a:t>
              </a:r>
              <a:br>
                <a:rPr lang="en-US" sz="2800">
                  <a:solidFill>
                    <a:srgbClr val="FFFFFF"/>
                  </a:solidFill>
                  <a:latin typeface="Arial" pitchFamily="34" charset="0"/>
                </a:rPr>
              </a:br>
              <a:r>
                <a:rPr lang="en-US" sz="2800">
                  <a:solidFill>
                    <a:srgbClr val="FFFFFF"/>
                  </a:solidFill>
                  <a:latin typeface="Arial" pitchFamily="34" charset="0"/>
                </a:rPr>
                <a:t>power</a:t>
              </a: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4" name="Picture 2"/>
          <p:cNvPicPr>
            <a:picLocks noChangeAspect="1" noChangeArrowheads="1"/>
          </p:cNvPicPr>
          <p:nvPr/>
        </p:nvPicPr>
        <p:blipFill>
          <a:blip r:embed="rId3" cstate="print"/>
          <a:srcRect/>
          <a:stretch>
            <a:fillRect/>
          </a:stretch>
        </p:blipFill>
        <p:spPr bwMode="auto">
          <a:xfrm>
            <a:off x="0" y="0"/>
            <a:ext cx="9182100" cy="6896100"/>
          </a:xfrm>
          <a:prstGeom prst="rect">
            <a:avLst/>
          </a:prstGeom>
          <a:noFill/>
          <a:ln w="9525">
            <a:noFill/>
            <a:miter lim="800000"/>
            <a:headEnd/>
            <a:tailEnd/>
          </a:ln>
        </p:spPr>
      </p:pic>
      <p:sp>
        <p:nvSpPr>
          <p:cNvPr id="146435" name="Text Box 3"/>
          <p:cNvSpPr txBox="1">
            <a:spLocks noChangeArrowheads="1"/>
          </p:cNvSpPr>
          <p:nvPr/>
        </p:nvSpPr>
        <p:spPr bwMode="auto">
          <a:xfrm>
            <a:off x="2730500" y="182563"/>
            <a:ext cx="4149725" cy="579437"/>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lang="en-US" altLang="en-US" sz="3200" b="1">
                <a:solidFill>
                  <a:srgbClr val="3366FF"/>
                </a:solidFill>
                <a:latin typeface="Helvetica" pitchFamily="34" charset="0"/>
              </a:rPr>
              <a:t>The Physics of Light</a:t>
            </a:r>
          </a:p>
        </p:txBody>
      </p:sp>
      <p:pic>
        <p:nvPicPr>
          <p:cNvPr id="146436" name="Picture 4"/>
          <p:cNvPicPr>
            <a:picLocks noChangeAspect="1" noChangeArrowheads="1"/>
          </p:cNvPicPr>
          <p:nvPr/>
        </p:nvPicPr>
        <p:blipFill>
          <a:blip r:embed="rId4" cstate="print"/>
          <a:srcRect/>
          <a:stretch>
            <a:fillRect/>
          </a:stretch>
        </p:blipFill>
        <p:spPr bwMode="auto">
          <a:xfrm>
            <a:off x="2057400" y="1828800"/>
            <a:ext cx="5867400" cy="5086350"/>
          </a:xfrm>
          <a:prstGeom prst="rect">
            <a:avLst/>
          </a:prstGeom>
          <a:noFill/>
          <a:ln w="9525">
            <a:noFill/>
            <a:miter lim="800000"/>
            <a:headEnd/>
            <a:tailEnd/>
          </a:ln>
        </p:spPr>
      </p:pic>
      <p:sp>
        <p:nvSpPr>
          <p:cNvPr id="146437" name="Text Box 5"/>
          <p:cNvSpPr txBox="1">
            <a:spLocks noChangeArrowheads="1"/>
          </p:cNvSpPr>
          <p:nvPr/>
        </p:nvSpPr>
        <p:spPr bwMode="auto">
          <a:xfrm>
            <a:off x="1812925" y="1425575"/>
            <a:ext cx="6437313" cy="457200"/>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altLang="en-US" sz="2400">
                <a:solidFill>
                  <a:srgbClr val="FFFF00"/>
                </a:solidFill>
                <a:latin typeface="Helvetica" pitchFamily="34" charset="0"/>
              </a:rPr>
              <a:t>Some examples of the spectra of light sources</a:t>
            </a:r>
          </a:p>
        </p:txBody>
      </p:sp>
      <p:sp>
        <p:nvSpPr>
          <p:cNvPr id="146438" name="Rectangle 6"/>
          <p:cNvSpPr>
            <a:spLocks noChangeArrowheads="1"/>
          </p:cNvSpPr>
          <p:nvPr/>
        </p:nvSpPr>
        <p:spPr bwMode="auto">
          <a:xfrm>
            <a:off x="7331075" y="6616700"/>
            <a:ext cx="1808163" cy="244475"/>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altLang="en-US" sz="1000">
                <a:solidFill>
                  <a:srgbClr val="FFFFFF"/>
                </a:solidFill>
                <a:latin typeface="EngraversGothic BT Regular"/>
              </a:rPr>
              <a:t>© Stephen E. Palmer, 2002</a:t>
            </a:r>
          </a:p>
        </p:txBody>
      </p:sp>
      <p:sp>
        <p:nvSpPr>
          <p:cNvPr id="146439" name="Text Box 12"/>
          <p:cNvSpPr txBox="1">
            <a:spLocks noChangeArrowheads="1"/>
          </p:cNvSpPr>
          <p:nvPr/>
        </p:nvSpPr>
        <p:spPr bwMode="auto">
          <a:xfrm rot="-5400000">
            <a:off x="1801018" y="2770982"/>
            <a:ext cx="1154113" cy="336550"/>
          </a:xfrm>
          <a:prstGeom prst="rect">
            <a:avLst/>
          </a:prstGeom>
          <a:solidFill>
            <a:schemeClr val="tx1"/>
          </a:solidFill>
          <a:ln w="9525">
            <a:noFill/>
            <a:miter lim="800000"/>
            <a:headEnd/>
            <a:tailEnd/>
          </a:ln>
        </p:spPr>
        <p:txBody>
          <a:bodyPr wrap="none">
            <a:spAutoFit/>
          </a:bodyPr>
          <a:lstStyle/>
          <a:p>
            <a:pPr eaLnBrk="0" fontAlgn="base" hangingPunct="0">
              <a:spcBef>
                <a:spcPct val="0"/>
              </a:spcBef>
              <a:spcAft>
                <a:spcPct val="0"/>
              </a:spcAft>
            </a:pPr>
            <a:r>
              <a:rPr lang="en-US" sz="1600">
                <a:solidFill>
                  <a:srgbClr val="FFFFFF"/>
                </a:solidFill>
                <a:latin typeface="Arial" pitchFamily="34" charset="0"/>
              </a:rPr>
              <a:t>Rel. power</a:t>
            </a:r>
          </a:p>
        </p:txBody>
      </p:sp>
      <p:sp>
        <p:nvSpPr>
          <p:cNvPr id="146440" name="Text Box 13"/>
          <p:cNvSpPr txBox="1">
            <a:spLocks noChangeArrowheads="1"/>
          </p:cNvSpPr>
          <p:nvPr/>
        </p:nvSpPr>
        <p:spPr bwMode="auto">
          <a:xfrm rot="-5400000">
            <a:off x="1769269" y="5426869"/>
            <a:ext cx="1154112" cy="336550"/>
          </a:xfrm>
          <a:prstGeom prst="rect">
            <a:avLst/>
          </a:prstGeom>
          <a:solidFill>
            <a:schemeClr val="tx1"/>
          </a:solidFill>
          <a:ln w="9525">
            <a:noFill/>
            <a:miter lim="800000"/>
            <a:headEnd/>
            <a:tailEnd/>
          </a:ln>
        </p:spPr>
        <p:txBody>
          <a:bodyPr wrap="none">
            <a:spAutoFit/>
          </a:bodyPr>
          <a:lstStyle/>
          <a:p>
            <a:pPr eaLnBrk="0" fontAlgn="base" hangingPunct="0">
              <a:spcBef>
                <a:spcPct val="0"/>
              </a:spcBef>
              <a:spcAft>
                <a:spcPct val="0"/>
              </a:spcAft>
            </a:pPr>
            <a:r>
              <a:rPr lang="en-US" sz="1600">
                <a:solidFill>
                  <a:srgbClr val="FFFFFF"/>
                </a:solidFill>
                <a:latin typeface="Arial" pitchFamily="34" charset="0"/>
              </a:rPr>
              <a:t>Rel. power</a:t>
            </a:r>
          </a:p>
        </p:txBody>
      </p:sp>
      <p:sp>
        <p:nvSpPr>
          <p:cNvPr id="146441" name="Text Box 14"/>
          <p:cNvSpPr txBox="1">
            <a:spLocks noChangeArrowheads="1"/>
          </p:cNvSpPr>
          <p:nvPr/>
        </p:nvSpPr>
        <p:spPr bwMode="auto">
          <a:xfrm rot="-5400000">
            <a:off x="4696619" y="2759869"/>
            <a:ext cx="1154112" cy="336550"/>
          </a:xfrm>
          <a:prstGeom prst="rect">
            <a:avLst/>
          </a:prstGeom>
          <a:solidFill>
            <a:schemeClr val="tx1"/>
          </a:solidFill>
          <a:ln w="9525">
            <a:noFill/>
            <a:miter lim="800000"/>
            <a:headEnd/>
            <a:tailEnd/>
          </a:ln>
        </p:spPr>
        <p:txBody>
          <a:bodyPr wrap="none">
            <a:spAutoFit/>
          </a:bodyPr>
          <a:lstStyle/>
          <a:p>
            <a:pPr eaLnBrk="0" fontAlgn="base" hangingPunct="0">
              <a:spcBef>
                <a:spcPct val="0"/>
              </a:spcBef>
              <a:spcAft>
                <a:spcPct val="0"/>
              </a:spcAft>
            </a:pPr>
            <a:r>
              <a:rPr lang="en-US" sz="1600">
                <a:solidFill>
                  <a:srgbClr val="FFFFFF"/>
                </a:solidFill>
                <a:latin typeface="Arial" pitchFamily="34" charset="0"/>
              </a:rPr>
              <a:t>Rel. power</a:t>
            </a:r>
          </a:p>
        </p:txBody>
      </p:sp>
      <p:sp>
        <p:nvSpPr>
          <p:cNvPr id="146442" name="Text Box 15"/>
          <p:cNvSpPr txBox="1">
            <a:spLocks noChangeArrowheads="1"/>
          </p:cNvSpPr>
          <p:nvPr/>
        </p:nvSpPr>
        <p:spPr bwMode="auto">
          <a:xfrm rot="-5400000">
            <a:off x="4696618" y="5361782"/>
            <a:ext cx="1154113" cy="336550"/>
          </a:xfrm>
          <a:prstGeom prst="rect">
            <a:avLst/>
          </a:prstGeom>
          <a:solidFill>
            <a:schemeClr val="tx1"/>
          </a:solidFill>
          <a:ln w="9525">
            <a:noFill/>
            <a:miter lim="800000"/>
            <a:headEnd/>
            <a:tailEnd/>
          </a:ln>
        </p:spPr>
        <p:txBody>
          <a:bodyPr wrap="none">
            <a:spAutoFit/>
          </a:bodyPr>
          <a:lstStyle/>
          <a:p>
            <a:pPr eaLnBrk="0" fontAlgn="base" hangingPunct="0">
              <a:spcBef>
                <a:spcPct val="0"/>
              </a:spcBef>
              <a:spcAft>
                <a:spcPct val="0"/>
              </a:spcAft>
            </a:pPr>
            <a:r>
              <a:rPr lang="en-US" sz="1600">
                <a:solidFill>
                  <a:srgbClr val="FFFFFF"/>
                </a:solidFill>
                <a:latin typeface="Arial" pitchFamily="34" charset="0"/>
              </a:rPr>
              <a:t>Rel. power</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1_Blank Presentation">
  <a:themeElements>
    <a:clrScheme name="1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Blank Presentation">
      <a:majorFont>
        <a:latin typeface="Times"/>
        <a:ea typeface=""/>
        <a:cs typeface="Arial"/>
      </a:majorFont>
      <a:minorFont>
        <a:latin typeface="Times"/>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1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Blank Presentation">
  <a:themeElements>
    <a:clrScheme name="1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Blank Presentation">
      <a:majorFont>
        <a:latin typeface="Times"/>
        <a:ea typeface=""/>
        <a:cs typeface="Arial"/>
      </a:majorFont>
      <a:minorFont>
        <a:latin typeface="Times"/>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1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CS223B_slides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222</TotalTime>
  <Words>1943</Words>
  <Application>Microsoft Macintosh PowerPoint</Application>
  <PresentationFormat>On-screen Show (4:3)</PresentationFormat>
  <Paragraphs>325</Paragraphs>
  <Slides>55</Slides>
  <Notes>45</Notes>
  <HiddenSlides>0</HiddenSlides>
  <MMClips>0</MMClips>
  <ScaleCrop>false</ScaleCrop>
  <HeadingPairs>
    <vt:vector size="8" baseType="variant">
      <vt:variant>
        <vt:lpstr>Fonts Used</vt:lpstr>
      </vt:variant>
      <vt:variant>
        <vt:i4>10</vt:i4>
      </vt:variant>
      <vt:variant>
        <vt:lpstr>Theme</vt:lpstr>
      </vt:variant>
      <vt:variant>
        <vt:i4>7</vt:i4>
      </vt:variant>
      <vt:variant>
        <vt:lpstr>Embedded OLE Servers</vt:lpstr>
      </vt:variant>
      <vt:variant>
        <vt:i4>1</vt:i4>
      </vt:variant>
      <vt:variant>
        <vt:lpstr>Slide Titles</vt:lpstr>
      </vt:variant>
      <vt:variant>
        <vt:i4>55</vt:i4>
      </vt:variant>
    </vt:vector>
  </HeadingPairs>
  <TitlesOfParts>
    <vt:vector size="73" baseType="lpstr">
      <vt:lpstr>Adobe Caslon Pro</vt:lpstr>
      <vt:lpstr>Albertus Extra Bold</vt:lpstr>
      <vt:lpstr>Geneva</vt:lpstr>
      <vt:lpstr>Symbol</vt:lpstr>
      <vt:lpstr>Arial</vt:lpstr>
      <vt:lpstr>Calibri</vt:lpstr>
      <vt:lpstr>EngraversGothic BT Regular</vt:lpstr>
      <vt:lpstr>Helvetica</vt:lpstr>
      <vt:lpstr>Times</vt:lpstr>
      <vt:lpstr>Times New Roman</vt:lpstr>
      <vt:lpstr>1_Blank Presentation</vt:lpstr>
      <vt:lpstr>2_Blank Presentation</vt:lpstr>
      <vt:lpstr>2_Office Theme</vt:lpstr>
      <vt:lpstr>3_Blank Presentation</vt:lpstr>
      <vt:lpstr>4_Blank Presentation</vt:lpstr>
      <vt:lpstr>Default Design</vt:lpstr>
      <vt:lpstr>CS223B_slides_template</vt:lpstr>
      <vt:lpstr>Image</vt:lpstr>
      <vt:lpstr>Lecture: </vt:lpstr>
      <vt:lpstr>Overview of Color</vt:lpstr>
      <vt:lpstr>What is color?</vt:lpstr>
      <vt:lpstr>Color and light</vt:lpstr>
      <vt:lpstr>Electromagnetic Spectrum</vt:lpstr>
      <vt:lpstr>PowerPoint Presentation</vt:lpstr>
      <vt:lpstr>PowerPoint Presentation</vt:lpstr>
      <vt:lpstr>PowerPoint Presentation</vt:lpstr>
      <vt:lpstr>PowerPoint Presentation</vt:lpstr>
      <vt:lpstr>PowerPoint Presentation</vt:lpstr>
      <vt:lpstr>Interaction of light and surfaces</vt:lpstr>
      <vt:lpstr>Interaction of light and surfaces</vt:lpstr>
      <vt:lpstr>PowerPoint Presentation</vt:lpstr>
      <vt:lpstr>PowerPoint Presentation</vt:lpstr>
      <vt:lpstr>PowerPoint Presentation</vt:lpstr>
      <vt:lpstr>PowerPoint Presentation</vt:lpstr>
      <vt:lpstr>Overview of Color</vt:lpstr>
      <vt:lpstr>PowerPoint Presentation</vt:lpstr>
      <vt:lpstr>Rod / Cone sensitivity</vt:lpstr>
      <vt:lpstr>PowerPoint Presentation</vt:lpstr>
      <vt:lpstr>Color perception</vt:lpstr>
      <vt:lpstr>Spectra of some real-world surfaces</vt:lpstr>
      <vt:lpstr>Standardizing color experience</vt:lpstr>
      <vt:lpstr>Color matching experiment 1</vt:lpstr>
      <vt:lpstr>Color matching experiment 1</vt:lpstr>
      <vt:lpstr>Color matching experiment 1</vt:lpstr>
      <vt:lpstr>Color matching experiment 1</vt:lpstr>
      <vt:lpstr>Color mixing</vt:lpstr>
      <vt:lpstr>Additive color mixing</vt:lpstr>
      <vt:lpstr>Examples of additive color systems</vt:lpstr>
      <vt:lpstr>Color matching experiment 2</vt:lpstr>
      <vt:lpstr>Color matching experiment 2</vt:lpstr>
      <vt:lpstr>Color matching experiment 2</vt:lpstr>
      <vt:lpstr>Color matching experiment 2</vt:lpstr>
      <vt:lpstr>Subtractive color mixing</vt:lpstr>
      <vt:lpstr>Examples of subtractive color systems</vt:lpstr>
      <vt:lpstr>Trichromacy</vt:lpstr>
      <vt:lpstr>Overview of Color</vt:lpstr>
      <vt:lpstr>Linear color spaces</vt:lpstr>
      <vt:lpstr>How to compute the weights of the primaries  to match any spectral signal</vt:lpstr>
      <vt:lpstr>RGB space</vt:lpstr>
      <vt:lpstr>Linear color spaces: CIE XYZ</vt:lpstr>
      <vt:lpstr>Nonlinear color spaces: HSV</vt:lpstr>
      <vt:lpstr>Overview of Color</vt:lpstr>
      <vt:lpstr>White balance</vt:lpstr>
      <vt:lpstr>White balance</vt:lpstr>
      <vt:lpstr>White balance</vt:lpstr>
      <vt:lpstr>White balance</vt:lpstr>
      <vt:lpstr>White balance</vt:lpstr>
      <vt:lpstr>Uses of color in computer vision</vt:lpstr>
      <vt:lpstr>Uses of color in computer vision</vt:lpstr>
      <vt:lpstr>Uses of color in computer vision</vt:lpstr>
      <vt:lpstr>Uses of color in computer vision</vt:lpstr>
      <vt:lpstr>Uses of color in computer vision</vt:lpstr>
      <vt:lpstr>Uses of color in computer vision</vt:lpstr>
    </vt:vector>
  </TitlesOfParts>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 </dc:title>
  <dc:creator>Rob</dc:creator>
  <cp:lastModifiedBy>Ranjay Krishna</cp:lastModifiedBy>
  <cp:revision>22</cp:revision>
  <dcterms:created xsi:type="dcterms:W3CDTF">2012-02-01T05:28:05Z</dcterms:created>
  <dcterms:modified xsi:type="dcterms:W3CDTF">2017-09-28T20:20:28Z</dcterms:modified>
</cp:coreProperties>
</file>